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4" r:id="rId1"/>
  </p:sldMasterIdLst>
  <p:notesMasterIdLst>
    <p:notesMasterId r:id="rId17"/>
  </p:notesMasterIdLst>
  <p:sldIdLst>
    <p:sldId id="271" r:id="rId2"/>
    <p:sldId id="267" r:id="rId3"/>
    <p:sldId id="269" r:id="rId4"/>
    <p:sldId id="277" r:id="rId5"/>
    <p:sldId id="268" r:id="rId6"/>
    <p:sldId id="270" r:id="rId7"/>
    <p:sldId id="278" r:id="rId8"/>
    <p:sldId id="273" r:id="rId9"/>
    <p:sldId id="274" r:id="rId10"/>
    <p:sldId id="279" r:id="rId11"/>
    <p:sldId id="280" r:id="rId12"/>
    <p:sldId id="275" r:id="rId13"/>
    <p:sldId id="276" r:id="rId14"/>
    <p:sldId id="281" r:id="rId15"/>
    <p:sldId id="272" r:id="rId16"/>
  </p:sldIdLst>
  <p:sldSz cx="12192000" cy="6858000"/>
  <p:notesSz cx="6858000" cy="9144000"/>
  <p:embeddedFontLs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Montserrat" panose="00000500000000000000" pitchFamily="2" charset="-52"/>
      <p:regular r:id="rId22"/>
      <p:bold r:id="rId23"/>
      <p:italic r:id="rId24"/>
      <p:boldItalic r:id="rId25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46C2A"/>
    <a:srgbClr val="FF7300"/>
    <a:srgbClr val="0055BB"/>
    <a:srgbClr val="0061AF"/>
    <a:srgbClr val="8F9092"/>
    <a:srgbClr val="DDDEDE"/>
    <a:srgbClr val="222A3F"/>
    <a:srgbClr val="00BB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53" autoAdjust="0"/>
    <p:restoredTop sz="94697"/>
  </p:normalViewPr>
  <p:slideViewPr>
    <p:cSldViewPr snapToGrid="0" showGuides="1">
      <p:cViewPr varScale="1">
        <p:scale>
          <a:sx n="105" d="100"/>
          <a:sy n="105" d="100"/>
        </p:scale>
        <p:origin x="672" y="102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3B6C3E-AEF3-4FAF-AA89-8CC4D47B25F6}" type="datetimeFigureOut">
              <a:rPr lang="ru-RU" smtClean="0"/>
              <a:t>17.06.2024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9B2654-BD46-4913-B6CC-F5CAFD6EDB4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816977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9B2654-BD46-4913-B6CC-F5CAFD6EDB4D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633388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Шапка с атомо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 userDrawn="1"/>
        </p:nvSpPr>
        <p:spPr>
          <a:xfrm>
            <a:off x="11641138" y="6453188"/>
            <a:ext cx="41549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fld id="{14D38384-7A71-42FD-A8FA-E9EF1AAD0FA2}" type="slidenum">
              <a:rPr lang="ru-RU" sz="1400" smtClean="0">
                <a:solidFill>
                  <a:srgbClr val="8F9092"/>
                </a:solidFill>
                <a:latin typeface="Montserrat" panose="00000500000000000000" pitchFamily="2" charset="-52"/>
              </a:rPr>
              <a:pPr algn="l"/>
              <a:t>‹#›</a:t>
            </a:fld>
            <a:endParaRPr lang="ru-RU" sz="1400" dirty="0">
              <a:solidFill>
                <a:srgbClr val="8F9092"/>
              </a:solidFill>
              <a:latin typeface="Montserrat" panose="00000500000000000000" pitchFamily="2" charset="-52"/>
            </a:endParaRPr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780" t="32381" r="-4361" b="40680"/>
          <a:stretch/>
        </p:blipFill>
        <p:spPr>
          <a:xfrm>
            <a:off x="0" y="1269807"/>
            <a:ext cx="982787" cy="1505489"/>
          </a:xfrm>
          <a:prstGeom prst="rect">
            <a:avLst/>
          </a:prstGeom>
        </p:spPr>
      </p:pic>
      <p:sp>
        <p:nvSpPr>
          <p:cNvPr id="6" name="Прямоугольник 5"/>
          <p:cNvSpPr/>
          <p:nvPr userDrawn="1"/>
        </p:nvSpPr>
        <p:spPr bwMode="hidden">
          <a:xfrm>
            <a:off x="-1" y="-1"/>
            <a:ext cx="12192001" cy="1224000"/>
          </a:xfrm>
          <a:prstGeom prst="rect">
            <a:avLst/>
          </a:prstGeom>
          <a:solidFill>
            <a:srgbClr val="0055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0055BB"/>
              </a:solidFill>
            </a:endParaRPr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3654" b="46857"/>
          <a:stretch/>
        </p:blipFill>
        <p:spPr>
          <a:xfrm>
            <a:off x="8040340" y="-1"/>
            <a:ext cx="4151660" cy="1223999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576" t="1513" r="20843" b="88431"/>
          <a:stretch/>
        </p:blipFill>
        <p:spPr>
          <a:xfrm>
            <a:off x="0" y="6296025"/>
            <a:ext cx="982787" cy="561975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8" t="45097" r="86065" b="31852"/>
          <a:stretch/>
        </p:blipFill>
        <p:spPr>
          <a:xfrm>
            <a:off x="11703437" y="3382263"/>
            <a:ext cx="491219" cy="1288239"/>
          </a:xfrm>
          <a:prstGeom prst="rect">
            <a:avLst/>
          </a:prstGeom>
        </p:spPr>
      </p:pic>
      <p:sp>
        <p:nvSpPr>
          <p:cNvPr id="15" name="Заголовок 14"/>
          <p:cNvSpPr>
            <a:spLocks noGrp="1"/>
          </p:cNvSpPr>
          <p:nvPr>
            <p:ph type="title"/>
          </p:nvPr>
        </p:nvSpPr>
        <p:spPr>
          <a:xfrm>
            <a:off x="559572" y="359101"/>
            <a:ext cx="11081566" cy="52322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>
              <a:lnSpc>
                <a:spcPct val="100000"/>
              </a:lnSpc>
              <a:defRPr sz="2800" b="1">
                <a:solidFill>
                  <a:schemeClr val="bg1"/>
                </a:solidFill>
                <a:latin typeface="Montserrat" panose="00000500000000000000" pitchFamily="2" charset="-52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20" name="Текст 19"/>
          <p:cNvSpPr>
            <a:spLocks noGrp="1"/>
          </p:cNvSpPr>
          <p:nvPr>
            <p:ph type="body" sz="quarter" idx="10" hasCustomPrompt="1"/>
          </p:nvPr>
        </p:nvSpPr>
        <p:spPr>
          <a:xfrm>
            <a:off x="559572" y="1729294"/>
            <a:ext cx="1348446" cy="338554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 b="1">
                <a:solidFill>
                  <a:schemeClr val="accent2"/>
                </a:solidFill>
                <a:latin typeface="Montserrat" panose="00000500000000000000" pitchFamily="2" charset="-52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 b="0">
                <a:solidFill>
                  <a:srgbClr val="222A3F"/>
                </a:solidFill>
                <a:latin typeface="Montserrat" panose="00000500000000000000" pitchFamily="2" charset="-52"/>
              </a:defRPr>
            </a:lvl2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7" name="Текст 26"/>
          <p:cNvSpPr>
            <a:spLocks noGrp="1"/>
          </p:cNvSpPr>
          <p:nvPr>
            <p:ph type="body" sz="quarter" idx="11"/>
          </p:nvPr>
        </p:nvSpPr>
        <p:spPr>
          <a:xfrm>
            <a:off x="559572" y="2409034"/>
            <a:ext cx="16498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400">
                <a:solidFill>
                  <a:srgbClr val="222A3F"/>
                </a:solidFill>
                <a:latin typeface="Montserrat" panose="00000500000000000000" pitchFamily="2" charset="-52"/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3732396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g_Титульный слайд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9425" y="2898000"/>
            <a:ext cx="4752575" cy="3960000"/>
          </a:xfrm>
          <a:prstGeom prst="rect">
            <a:avLst/>
          </a:prstGeom>
        </p:spPr>
      </p:pic>
      <p:sp>
        <p:nvSpPr>
          <p:cNvPr id="6" name="Текст 26"/>
          <p:cNvSpPr>
            <a:spLocks noGrp="1"/>
          </p:cNvSpPr>
          <p:nvPr>
            <p:ph type="body" sz="quarter" idx="11" hasCustomPrompt="1"/>
          </p:nvPr>
        </p:nvSpPr>
        <p:spPr>
          <a:xfrm>
            <a:off x="560194" y="6083856"/>
            <a:ext cx="1649811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-52"/>
              </a:defRPr>
            </a:lvl1pPr>
          </a:lstStyle>
          <a:p>
            <a:pPr lvl="0"/>
            <a:r>
              <a:rPr lang="ru-RU" dirty="0"/>
              <a:t>01.01.2010</a:t>
            </a:r>
          </a:p>
        </p:txBody>
      </p:sp>
      <p:sp>
        <p:nvSpPr>
          <p:cNvPr id="7" name="Текст 26"/>
          <p:cNvSpPr>
            <a:spLocks noGrp="1"/>
          </p:cNvSpPr>
          <p:nvPr>
            <p:ph type="body" sz="quarter" idx="12" hasCustomPrompt="1"/>
          </p:nvPr>
        </p:nvSpPr>
        <p:spPr>
          <a:xfrm>
            <a:off x="560194" y="2567225"/>
            <a:ext cx="2694755" cy="46166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2400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-52"/>
              </a:defRPr>
            </a:lvl1pPr>
          </a:lstStyle>
          <a:p>
            <a:pPr lvl="0"/>
            <a:r>
              <a:rPr lang="en-US" dirty="0"/>
              <a:t>Subtitle</a:t>
            </a:r>
            <a:endParaRPr lang="ru-RU" dirty="0"/>
          </a:p>
        </p:txBody>
      </p:sp>
      <p:sp>
        <p:nvSpPr>
          <p:cNvPr id="8" name="Текст 26"/>
          <p:cNvSpPr>
            <a:spLocks noGrp="1"/>
          </p:cNvSpPr>
          <p:nvPr>
            <p:ph type="body" sz="quarter" idx="13" hasCustomPrompt="1"/>
          </p:nvPr>
        </p:nvSpPr>
        <p:spPr>
          <a:xfrm>
            <a:off x="560194" y="3198167"/>
            <a:ext cx="2936041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3600" b="1">
                <a:solidFill>
                  <a:srgbClr val="0055BB"/>
                </a:solidFill>
                <a:latin typeface="Montserrat" panose="00000500000000000000" pitchFamily="2" charset="-52"/>
              </a:defRPr>
            </a:lvl1pPr>
          </a:lstStyle>
          <a:p>
            <a:pPr lvl="0"/>
            <a:r>
              <a:rPr lang="en-US" dirty="0"/>
              <a:t>Header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572" y="558606"/>
            <a:ext cx="2616703" cy="16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0922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Текст 26"/>
          <p:cNvSpPr>
            <a:spLocks noGrp="1"/>
          </p:cNvSpPr>
          <p:nvPr>
            <p:ph type="body" sz="quarter" idx="11" hasCustomPrompt="1"/>
          </p:nvPr>
        </p:nvSpPr>
        <p:spPr>
          <a:xfrm>
            <a:off x="6418217" y="6083856"/>
            <a:ext cx="1649811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-52"/>
              </a:defRPr>
            </a:lvl1pPr>
          </a:lstStyle>
          <a:p>
            <a:pPr lvl="0"/>
            <a:r>
              <a:rPr lang="ru-RU" dirty="0"/>
              <a:t>01.01.2010</a:t>
            </a:r>
          </a:p>
        </p:txBody>
      </p:sp>
      <p:sp>
        <p:nvSpPr>
          <p:cNvPr id="7" name="Текст 26"/>
          <p:cNvSpPr>
            <a:spLocks noGrp="1"/>
          </p:cNvSpPr>
          <p:nvPr>
            <p:ph type="body" sz="quarter" idx="12" hasCustomPrompt="1"/>
          </p:nvPr>
        </p:nvSpPr>
        <p:spPr>
          <a:xfrm>
            <a:off x="6418217" y="2567225"/>
            <a:ext cx="2694755" cy="46166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2400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8" name="Текст 26"/>
          <p:cNvSpPr>
            <a:spLocks noGrp="1"/>
          </p:cNvSpPr>
          <p:nvPr>
            <p:ph type="body" sz="quarter" idx="13" hasCustomPrompt="1"/>
          </p:nvPr>
        </p:nvSpPr>
        <p:spPr>
          <a:xfrm>
            <a:off x="6418217" y="3198167"/>
            <a:ext cx="2936041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3600" b="1">
                <a:solidFill>
                  <a:srgbClr val="0055BB"/>
                </a:solidFill>
                <a:latin typeface="Montserrat" panose="00000500000000000000" pitchFamily="2" charset="-52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pic>
        <p:nvPicPr>
          <p:cNvPr id="2" name="Рисунок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69250"/>
            <a:ext cx="5888506" cy="408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1018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g_Титульный слайд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Текст 26"/>
          <p:cNvSpPr>
            <a:spLocks noGrp="1"/>
          </p:cNvSpPr>
          <p:nvPr>
            <p:ph type="body" sz="quarter" idx="11" hasCustomPrompt="1"/>
          </p:nvPr>
        </p:nvSpPr>
        <p:spPr>
          <a:xfrm>
            <a:off x="6418217" y="6083856"/>
            <a:ext cx="1649811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-52"/>
              </a:defRPr>
            </a:lvl1pPr>
          </a:lstStyle>
          <a:p>
            <a:pPr lvl="0"/>
            <a:r>
              <a:rPr lang="ru-RU" dirty="0"/>
              <a:t>01.01.2010</a:t>
            </a:r>
          </a:p>
        </p:txBody>
      </p:sp>
      <p:sp>
        <p:nvSpPr>
          <p:cNvPr id="7" name="Текст 26"/>
          <p:cNvSpPr>
            <a:spLocks noGrp="1"/>
          </p:cNvSpPr>
          <p:nvPr>
            <p:ph type="body" sz="quarter" idx="12" hasCustomPrompt="1"/>
          </p:nvPr>
        </p:nvSpPr>
        <p:spPr>
          <a:xfrm>
            <a:off x="6418217" y="2567225"/>
            <a:ext cx="2694755" cy="46166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2400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-52"/>
              </a:defRPr>
            </a:lvl1pPr>
          </a:lstStyle>
          <a:p>
            <a:pPr lvl="0"/>
            <a:r>
              <a:rPr lang="en-US" dirty="0"/>
              <a:t>Subtitle</a:t>
            </a:r>
            <a:endParaRPr lang="ru-RU" dirty="0"/>
          </a:p>
        </p:txBody>
      </p:sp>
      <p:sp>
        <p:nvSpPr>
          <p:cNvPr id="8" name="Текст 26"/>
          <p:cNvSpPr>
            <a:spLocks noGrp="1"/>
          </p:cNvSpPr>
          <p:nvPr>
            <p:ph type="body" sz="quarter" idx="13" hasCustomPrompt="1"/>
          </p:nvPr>
        </p:nvSpPr>
        <p:spPr>
          <a:xfrm>
            <a:off x="6418217" y="3198167"/>
            <a:ext cx="2936041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3600" b="1">
                <a:solidFill>
                  <a:srgbClr val="0055BB"/>
                </a:solidFill>
                <a:latin typeface="Montserrat" panose="00000500000000000000" pitchFamily="2" charset="-52"/>
              </a:defRPr>
            </a:lvl1pPr>
          </a:lstStyle>
          <a:p>
            <a:pPr lvl="0"/>
            <a:r>
              <a:rPr lang="en-US" dirty="0"/>
              <a:t>Header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69250"/>
            <a:ext cx="5888428" cy="408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4477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ключите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9425" y="2898000"/>
            <a:ext cx="4752575" cy="3960000"/>
          </a:xfrm>
          <a:prstGeom prst="rect">
            <a:avLst/>
          </a:prstGeom>
        </p:spPr>
      </p:pic>
      <p:sp>
        <p:nvSpPr>
          <p:cNvPr id="7" name="Текст 26"/>
          <p:cNvSpPr>
            <a:spLocks noGrp="1"/>
          </p:cNvSpPr>
          <p:nvPr>
            <p:ph type="body" sz="quarter" idx="13" hasCustomPrompt="1"/>
          </p:nvPr>
        </p:nvSpPr>
        <p:spPr>
          <a:xfrm>
            <a:off x="560194" y="3105834"/>
            <a:ext cx="2936041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3600" b="1">
                <a:solidFill>
                  <a:srgbClr val="0055BB"/>
                </a:solidFill>
                <a:latin typeface="Montserrat" panose="00000500000000000000" pitchFamily="2" charset="-52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9797557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Шапка с логотипом без коня (белая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780" t="32381" r="-4361" b="40680"/>
          <a:stretch/>
        </p:blipFill>
        <p:spPr>
          <a:xfrm>
            <a:off x="0" y="1269807"/>
            <a:ext cx="982787" cy="1505489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576" t="1513" r="20843" b="88431"/>
          <a:stretch/>
        </p:blipFill>
        <p:spPr>
          <a:xfrm>
            <a:off x="0" y="6296025"/>
            <a:ext cx="982787" cy="561975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8" t="45097" r="86065" b="31852"/>
          <a:stretch/>
        </p:blipFill>
        <p:spPr>
          <a:xfrm>
            <a:off x="11703437" y="3382263"/>
            <a:ext cx="491219" cy="1288239"/>
          </a:xfrm>
          <a:prstGeom prst="rect">
            <a:avLst/>
          </a:prstGeom>
        </p:spPr>
      </p:pic>
      <p:sp>
        <p:nvSpPr>
          <p:cNvPr id="15" name="Заголовок 14"/>
          <p:cNvSpPr>
            <a:spLocks noGrp="1"/>
          </p:cNvSpPr>
          <p:nvPr>
            <p:ph type="title"/>
          </p:nvPr>
        </p:nvSpPr>
        <p:spPr>
          <a:xfrm>
            <a:off x="559572" y="359101"/>
            <a:ext cx="9199890" cy="52322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>
              <a:lnSpc>
                <a:spcPct val="100000"/>
              </a:lnSpc>
              <a:defRPr sz="2800" b="1">
                <a:solidFill>
                  <a:srgbClr val="0055BB"/>
                </a:solidFill>
                <a:latin typeface="Montserrat" panose="00000500000000000000" pitchFamily="2" charset="-52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4" name="Текст 19"/>
          <p:cNvSpPr>
            <a:spLocks noGrp="1"/>
          </p:cNvSpPr>
          <p:nvPr>
            <p:ph type="body" sz="quarter" idx="10" hasCustomPrompt="1"/>
          </p:nvPr>
        </p:nvSpPr>
        <p:spPr>
          <a:xfrm>
            <a:off x="559572" y="1729294"/>
            <a:ext cx="1348446" cy="338554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 b="1">
                <a:solidFill>
                  <a:srgbClr val="00BBEE"/>
                </a:solidFill>
                <a:latin typeface="Montserrat" panose="00000500000000000000" pitchFamily="2" charset="-52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 b="0">
                <a:solidFill>
                  <a:srgbClr val="222A3F"/>
                </a:solidFill>
                <a:latin typeface="Montserrat" panose="00000500000000000000" pitchFamily="2" charset="-52"/>
              </a:defRPr>
            </a:lvl2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6" name="Текст 26"/>
          <p:cNvSpPr>
            <a:spLocks noGrp="1"/>
          </p:cNvSpPr>
          <p:nvPr>
            <p:ph type="body" sz="quarter" idx="11"/>
          </p:nvPr>
        </p:nvSpPr>
        <p:spPr>
          <a:xfrm>
            <a:off x="559572" y="2409034"/>
            <a:ext cx="16498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400">
                <a:solidFill>
                  <a:srgbClr val="222A3F"/>
                </a:solidFill>
                <a:latin typeface="Montserrat" panose="00000500000000000000" pitchFamily="2" charset="-52"/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C5D4A470-D186-460E-BFFA-A336BBB6414C}"/>
              </a:ext>
            </a:extLst>
          </p:cNvPr>
          <p:cNvSpPr/>
          <p:nvPr userDrawn="1"/>
        </p:nvSpPr>
        <p:spPr>
          <a:xfrm>
            <a:off x="11641138" y="6453188"/>
            <a:ext cx="41549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fld id="{14D38384-7A71-42FD-A8FA-E9EF1AAD0FA2}" type="slidenum">
              <a:rPr lang="ru-RU" sz="1400" smtClean="0">
                <a:solidFill>
                  <a:srgbClr val="8F9092"/>
                </a:solidFill>
                <a:latin typeface="Montserrat" panose="00000500000000000000" pitchFamily="2" charset="-52"/>
              </a:rPr>
              <a:pPr algn="l"/>
              <a:t>‹#›</a:t>
            </a:fld>
            <a:endParaRPr lang="ru-RU" sz="1400" dirty="0">
              <a:solidFill>
                <a:srgbClr val="8F9092"/>
              </a:solidFill>
              <a:latin typeface="Montserrat" panose="00000500000000000000" pitchFamily="2" charset="-52"/>
            </a:endParaRPr>
          </a:p>
        </p:txBody>
      </p:sp>
      <p:pic>
        <p:nvPicPr>
          <p:cNvPr id="2" name="Рисунок 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5138" y="170399"/>
            <a:ext cx="1656000" cy="88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7687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g_Шапка с логотипом без коня (белая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780" t="32381" r="-4361" b="40680"/>
          <a:stretch/>
        </p:blipFill>
        <p:spPr>
          <a:xfrm>
            <a:off x="0" y="1269807"/>
            <a:ext cx="982787" cy="1505489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576" t="1513" r="20843" b="88431"/>
          <a:stretch/>
        </p:blipFill>
        <p:spPr>
          <a:xfrm>
            <a:off x="0" y="6296025"/>
            <a:ext cx="982787" cy="561975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8" t="45097" r="86065" b="31852"/>
          <a:stretch/>
        </p:blipFill>
        <p:spPr>
          <a:xfrm>
            <a:off x="11703437" y="3382263"/>
            <a:ext cx="491219" cy="1288239"/>
          </a:xfrm>
          <a:prstGeom prst="rect">
            <a:avLst/>
          </a:prstGeom>
        </p:spPr>
      </p:pic>
      <p:sp>
        <p:nvSpPr>
          <p:cNvPr id="15" name="Заголовок 14"/>
          <p:cNvSpPr>
            <a:spLocks noGrp="1"/>
          </p:cNvSpPr>
          <p:nvPr>
            <p:ph type="title" hasCustomPrompt="1"/>
          </p:nvPr>
        </p:nvSpPr>
        <p:spPr>
          <a:xfrm>
            <a:off x="559572" y="359101"/>
            <a:ext cx="9199890" cy="52322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>
              <a:lnSpc>
                <a:spcPct val="100000"/>
              </a:lnSpc>
              <a:defRPr sz="2800" b="1" baseline="0">
                <a:solidFill>
                  <a:srgbClr val="0055BB"/>
                </a:solidFill>
                <a:latin typeface="Montserrat" panose="00000500000000000000" pitchFamily="2" charset="-52"/>
              </a:defRPr>
            </a:lvl1pPr>
          </a:lstStyle>
          <a:p>
            <a:r>
              <a:rPr lang="en-US" dirty="0"/>
              <a:t>Header sample</a:t>
            </a:r>
            <a:endParaRPr lang="ru-RU" dirty="0"/>
          </a:p>
        </p:txBody>
      </p:sp>
      <p:sp>
        <p:nvSpPr>
          <p:cNvPr id="14" name="Текст 19"/>
          <p:cNvSpPr>
            <a:spLocks noGrp="1"/>
          </p:cNvSpPr>
          <p:nvPr>
            <p:ph type="body" sz="quarter" idx="10" hasCustomPrompt="1"/>
          </p:nvPr>
        </p:nvSpPr>
        <p:spPr>
          <a:xfrm>
            <a:off x="559572" y="1729294"/>
            <a:ext cx="1348446" cy="338554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 b="1">
                <a:solidFill>
                  <a:srgbClr val="00BBEE"/>
                </a:solidFill>
                <a:latin typeface="Montserrat" panose="00000500000000000000" pitchFamily="2" charset="-52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 b="0">
                <a:solidFill>
                  <a:srgbClr val="222A3F"/>
                </a:solidFill>
                <a:latin typeface="Montserrat" panose="00000500000000000000" pitchFamily="2" charset="-52"/>
              </a:defRPr>
            </a:lvl2pPr>
          </a:lstStyle>
          <a:p>
            <a:pPr lvl="0"/>
            <a:r>
              <a:rPr lang="en-US" dirty="0"/>
              <a:t>Header</a:t>
            </a:r>
            <a:endParaRPr lang="ru-RU" dirty="0"/>
          </a:p>
        </p:txBody>
      </p:sp>
      <p:sp>
        <p:nvSpPr>
          <p:cNvPr id="16" name="Текст 26"/>
          <p:cNvSpPr>
            <a:spLocks noGrp="1"/>
          </p:cNvSpPr>
          <p:nvPr>
            <p:ph type="body" sz="quarter" idx="11" hasCustomPrompt="1"/>
          </p:nvPr>
        </p:nvSpPr>
        <p:spPr>
          <a:xfrm>
            <a:off x="559572" y="2409034"/>
            <a:ext cx="16498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400">
                <a:solidFill>
                  <a:srgbClr val="222A3F"/>
                </a:solidFill>
                <a:latin typeface="Montserrat" panose="00000500000000000000" pitchFamily="2" charset="-52"/>
              </a:defRPr>
            </a:lvl1pPr>
          </a:lstStyle>
          <a:p>
            <a:pPr lvl="0"/>
            <a:r>
              <a:rPr lang="en-US" dirty="0"/>
              <a:t>Text sample</a:t>
            </a:r>
            <a:endParaRPr lang="ru-RU" dirty="0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C5D4A470-D186-460E-BFFA-A336BBB6414C}"/>
              </a:ext>
            </a:extLst>
          </p:cNvPr>
          <p:cNvSpPr/>
          <p:nvPr userDrawn="1"/>
        </p:nvSpPr>
        <p:spPr>
          <a:xfrm>
            <a:off x="11641138" y="6453188"/>
            <a:ext cx="41549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fld id="{14D38384-7A71-42FD-A8FA-E9EF1AAD0FA2}" type="slidenum">
              <a:rPr lang="ru-RU" sz="1400" smtClean="0">
                <a:solidFill>
                  <a:srgbClr val="8F9092"/>
                </a:solidFill>
                <a:latin typeface="Montserrat" panose="00000500000000000000" pitchFamily="2" charset="-52"/>
              </a:rPr>
              <a:pPr algn="l"/>
              <a:t>‹#›</a:t>
            </a:fld>
            <a:endParaRPr lang="ru-RU" sz="1400" dirty="0">
              <a:solidFill>
                <a:srgbClr val="8F9092"/>
              </a:solidFill>
              <a:latin typeface="Montserrat" panose="00000500000000000000" pitchFamily="2" charset="-52"/>
            </a:endParaRPr>
          </a:p>
        </p:txBody>
      </p:sp>
      <p:pic>
        <p:nvPicPr>
          <p:cNvPr id="3" name="Рисунок 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5138" y="170399"/>
            <a:ext cx="1653948" cy="88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580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Шапка с логотипом без коня (синяя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11"/>
          <p:cNvSpPr/>
          <p:nvPr userDrawn="1"/>
        </p:nvSpPr>
        <p:spPr bwMode="hidden">
          <a:xfrm>
            <a:off x="-1" y="-1"/>
            <a:ext cx="12192001" cy="1224000"/>
          </a:xfrm>
          <a:prstGeom prst="rect">
            <a:avLst/>
          </a:prstGeom>
          <a:solidFill>
            <a:srgbClr val="0055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pic>
        <p:nvPicPr>
          <p:cNvPr id="17" name="Рисунок 1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2762" y="170399"/>
            <a:ext cx="1656000" cy="88320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780" t="32381" r="-4361" b="40680"/>
          <a:stretch/>
        </p:blipFill>
        <p:spPr>
          <a:xfrm>
            <a:off x="0" y="1269807"/>
            <a:ext cx="982787" cy="1505489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576" t="1513" r="20843" b="88431"/>
          <a:stretch/>
        </p:blipFill>
        <p:spPr>
          <a:xfrm>
            <a:off x="0" y="6296025"/>
            <a:ext cx="982787" cy="561975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8" t="45097" r="86065" b="31852"/>
          <a:stretch/>
        </p:blipFill>
        <p:spPr>
          <a:xfrm>
            <a:off x="11703437" y="3382263"/>
            <a:ext cx="491219" cy="1288239"/>
          </a:xfrm>
          <a:prstGeom prst="rect">
            <a:avLst/>
          </a:prstGeom>
        </p:spPr>
      </p:pic>
      <p:sp>
        <p:nvSpPr>
          <p:cNvPr id="15" name="Заголовок 14"/>
          <p:cNvSpPr>
            <a:spLocks noGrp="1"/>
          </p:cNvSpPr>
          <p:nvPr>
            <p:ph type="title"/>
          </p:nvPr>
        </p:nvSpPr>
        <p:spPr>
          <a:xfrm>
            <a:off x="559572" y="359101"/>
            <a:ext cx="9173513" cy="52322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>
              <a:lnSpc>
                <a:spcPct val="100000"/>
              </a:lnSpc>
              <a:defRPr sz="2800" b="1">
                <a:solidFill>
                  <a:schemeClr val="bg1"/>
                </a:solidFill>
                <a:latin typeface="Montserrat" panose="00000500000000000000" pitchFamily="2" charset="-52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4" name="Текст 19"/>
          <p:cNvSpPr>
            <a:spLocks noGrp="1"/>
          </p:cNvSpPr>
          <p:nvPr>
            <p:ph type="body" sz="quarter" idx="10" hasCustomPrompt="1"/>
          </p:nvPr>
        </p:nvSpPr>
        <p:spPr>
          <a:xfrm>
            <a:off x="559572" y="1729294"/>
            <a:ext cx="1348446" cy="338554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 b="1">
                <a:solidFill>
                  <a:srgbClr val="00BBEE"/>
                </a:solidFill>
                <a:latin typeface="Montserrat" panose="00000500000000000000" pitchFamily="2" charset="-52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 b="0">
                <a:solidFill>
                  <a:srgbClr val="222A3F"/>
                </a:solidFill>
                <a:latin typeface="Montserrat" panose="00000500000000000000" pitchFamily="2" charset="-52"/>
              </a:defRPr>
            </a:lvl2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6" name="Текст 26"/>
          <p:cNvSpPr>
            <a:spLocks noGrp="1"/>
          </p:cNvSpPr>
          <p:nvPr>
            <p:ph type="body" sz="quarter" idx="11"/>
          </p:nvPr>
        </p:nvSpPr>
        <p:spPr>
          <a:xfrm>
            <a:off x="559572" y="2409034"/>
            <a:ext cx="16498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400">
                <a:solidFill>
                  <a:srgbClr val="222A3F"/>
                </a:solidFill>
                <a:latin typeface="Montserrat" panose="00000500000000000000" pitchFamily="2" charset="-52"/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843DE57E-711D-404D-B188-192C4B659303}"/>
              </a:ext>
            </a:extLst>
          </p:cNvPr>
          <p:cNvSpPr/>
          <p:nvPr userDrawn="1"/>
        </p:nvSpPr>
        <p:spPr>
          <a:xfrm>
            <a:off x="11641138" y="6453188"/>
            <a:ext cx="41549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fld id="{14D38384-7A71-42FD-A8FA-E9EF1AAD0FA2}" type="slidenum">
              <a:rPr lang="ru-RU" sz="1400" smtClean="0">
                <a:solidFill>
                  <a:srgbClr val="8F9092"/>
                </a:solidFill>
                <a:latin typeface="Montserrat" panose="00000500000000000000" pitchFamily="2" charset="-52"/>
              </a:rPr>
              <a:pPr algn="l"/>
              <a:t>‹#›</a:t>
            </a:fld>
            <a:endParaRPr lang="ru-RU" sz="1400" dirty="0">
              <a:solidFill>
                <a:srgbClr val="8F9092"/>
              </a:solidFill>
              <a:latin typeface="Montserrat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34468392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g_Шапка с логотипом без коня (синяя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11"/>
          <p:cNvSpPr/>
          <p:nvPr userDrawn="1"/>
        </p:nvSpPr>
        <p:spPr bwMode="hidden">
          <a:xfrm>
            <a:off x="-1" y="-1"/>
            <a:ext cx="12192001" cy="1224000"/>
          </a:xfrm>
          <a:prstGeom prst="rect">
            <a:avLst/>
          </a:prstGeom>
          <a:solidFill>
            <a:srgbClr val="0055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780" t="32381" r="-4361" b="40680"/>
          <a:stretch/>
        </p:blipFill>
        <p:spPr>
          <a:xfrm>
            <a:off x="0" y="1269807"/>
            <a:ext cx="982787" cy="1505489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576" t="1513" r="20843" b="88431"/>
          <a:stretch/>
        </p:blipFill>
        <p:spPr>
          <a:xfrm>
            <a:off x="0" y="6296025"/>
            <a:ext cx="982787" cy="561975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8" t="45097" r="86065" b="31852"/>
          <a:stretch/>
        </p:blipFill>
        <p:spPr>
          <a:xfrm>
            <a:off x="11703437" y="3382263"/>
            <a:ext cx="491219" cy="1288239"/>
          </a:xfrm>
          <a:prstGeom prst="rect">
            <a:avLst/>
          </a:prstGeom>
        </p:spPr>
      </p:pic>
      <p:sp>
        <p:nvSpPr>
          <p:cNvPr id="15" name="Заголовок 14"/>
          <p:cNvSpPr>
            <a:spLocks noGrp="1"/>
          </p:cNvSpPr>
          <p:nvPr>
            <p:ph type="title" hasCustomPrompt="1"/>
          </p:nvPr>
        </p:nvSpPr>
        <p:spPr>
          <a:xfrm>
            <a:off x="559572" y="359101"/>
            <a:ext cx="9173513" cy="52322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>
              <a:lnSpc>
                <a:spcPct val="100000"/>
              </a:lnSpc>
              <a:defRPr sz="2800" b="1" baseline="0">
                <a:solidFill>
                  <a:schemeClr val="bg1"/>
                </a:solidFill>
                <a:latin typeface="Montserrat" panose="00000500000000000000" pitchFamily="2" charset="-52"/>
              </a:defRPr>
            </a:lvl1pPr>
          </a:lstStyle>
          <a:p>
            <a:r>
              <a:rPr lang="en-US" dirty="0"/>
              <a:t>Header sample</a:t>
            </a:r>
            <a:endParaRPr lang="ru-RU" dirty="0"/>
          </a:p>
        </p:txBody>
      </p:sp>
      <p:sp>
        <p:nvSpPr>
          <p:cNvPr id="14" name="Текст 19"/>
          <p:cNvSpPr>
            <a:spLocks noGrp="1"/>
          </p:cNvSpPr>
          <p:nvPr>
            <p:ph type="body" sz="quarter" idx="10" hasCustomPrompt="1"/>
          </p:nvPr>
        </p:nvSpPr>
        <p:spPr>
          <a:xfrm>
            <a:off x="559572" y="1729294"/>
            <a:ext cx="1348446" cy="338554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 b="1">
                <a:solidFill>
                  <a:srgbClr val="00BBEE"/>
                </a:solidFill>
                <a:latin typeface="Montserrat" panose="00000500000000000000" pitchFamily="2" charset="-52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 b="0">
                <a:solidFill>
                  <a:srgbClr val="222A3F"/>
                </a:solidFill>
                <a:latin typeface="Montserrat" panose="00000500000000000000" pitchFamily="2" charset="-52"/>
              </a:defRPr>
            </a:lvl2pPr>
          </a:lstStyle>
          <a:p>
            <a:pPr lvl="0"/>
            <a:r>
              <a:rPr lang="en-US" dirty="0"/>
              <a:t>Header</a:t>
            </a:r>
            <a:endParaRPr lang="ru-RU" dirty="0"/>
          </a:p>
        </p:txBody>
      </p:sp>
      <p:sp>
        <p:nvSpPr>
          <p:cNvPr id="16" name="Текст 26"/>
          <p:cNvSpPr>
            <a:spLocks noGrp="1"/>
          </p:cNvSpPr>
          <p:nvPr>
            <p:ph type="body" sz="quarter" idx="11" hasCustomPrompt="1"/>
          </p:nvPr>
        </p:nvSpPr>
        <p:spPr>
          <a:xfrm>
            <a:off x="559572" y="2409034"/>
            <a:ext cx="16498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400">
                <a:solidFill>
                  <a:srgbClr val="222A3F"/>
                </a:solidFill>
                <a:latin typeface="Montserrat" panose="00000500000000000000" pitchFamily="2" charset="-52"/>
              </a:defRPr>
            </a:lvl1pPr>
          </a:lstStyle>
          <a:p>
            <a:pPr lvl="0"/>
            <a:r>
              <a:rPr lang="en-US" dirty="0"/>
              <a:t>Text sample</a:t>
            </a:r>
            <a:endParaRPr lang="ru-RU" dirty="0"/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843DE57E-711D-404D-B188-192C4B659303}"/>
              </a:ext>
            </a:extLst>
          </p:cNvPr>
          <p:cNvSpPr/>
          <p:nvPr userDrawn="1"/>
        </p:nvSpPr>
        <p:spPr>
          <a:xfrm>
            <a:off x="11641138" y="6453188"/>
            <a:ext cx="41549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fld id="{14D38384-7A71-42FD-A8FA-E9EF1AAD0FA2}" type="slidenum">
              <a:rPr lang="ru-RU" sz="1400" smtClean="0">
                <a:solidFill>
                  <a:srgbClr val="8F9092"/>
                </a:solidFill>
                <a:latin typeface="Montserrat" panose="00000500000000000000" pitchFamily="2" charset="-52"/>
              </a:rPr>
              <a:pPr algn="l"/>
              <a:t>‹#›</a:t>
            </a:fld>
            <a:endParaRPr lang="ru-RU" sz="1400" dirty="0">
              <a:solidFill>
                <a:srgbClr val="8F9092"/>
              </a:solidFill>
              <a:latin typeface="Montserrat" panose="00000500000000000000" pitchFamily="2" charset="-52"/>
            </a:endParaRPr>
          </a:p>
        </p:txBody>
      </p:sp>
      <p:pic>
        <p:nvPicPr>
          <p:cNvPr id="2" name="Рисунок 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4814" y="171599"/>
            <a:ext cx="1653948" cy="88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3650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Шапка с логотипом коня (белая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780" t="32381" r="-4361" b="40680"/>
          <a:stretch/>
        </p:blipFill>
        <p:spPr>
          <a:xfrm>
            <a:off x="0" y="1269807"/>
            <a:ext cx="982787" cy="1505489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576" t="1513" r="20843" b="88431"/>
          <a:stretch/>
        </p:blipFill>
        <p:spPr>
          <a:xfrm>
            <a:off x="0" y="6296025"/>
            <a:ext cx="982787" cy="561975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8" t="45097" r="86065" b="31852"/>
          <a:stretch/>
        </p:blipFill>
        <p:spPr>
          <a:xfrm>
            <a:off x="11703437" y="3382263"/>
            <a:ext cx="491219" cy="1288239"/>
          </a:xfrm>
          <a:prstGeom prst="rect">
            <a:avLst/>
          </a:prstGeom>
        </p:spPr>
      </p:pic>
      <p:sp>
        <p:nvSpPr>
          <p:cNvPr id="15" name="Заголовок 14"/>
          <p:cNvSpPr>
            <a:spLocks noGrp="1"/>
          </p:cNvSpPr>
          <p:nvPr>
            <p:ph type="title"/>
          </p:nvPr>
        </p:nvSpPr>
        <p:spPr>
          <a:xfrm>
            <a:off x="559572" y="359101"/>
            <a:ext cx="8900951" cy="52322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>
              <a:lnSpc>
                <a:spcPct val="100000"/>
              </a:lnSpc>
              <a:defRPr lang="ru-RU" sz="2800" b="1" kern="1200" dirty="0">
                <a:solidFill>
                  <a:schemeClr val="tx2"/>
                </a:solidFill>
                <a:latin typeface="Montserrat" panose="00000500000000000000" pitchFamily="2" charset="-52"/>
                <a:ea typeface="+mj-ea"/>
                <a:cs typeface="+mj-cs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4" name="Текст 19"/>
          <p:cNvSpPr>
            <a:spLocks noGrp="1"/>
          </p:cNvSpPr>
          <p:nvPr>
            <p:ph type="body" sz="quarter" idx="10" hasCustomPrompt="1"/>
          </p:nvPr>
        </p:nvSpPr>
        <p:spPr>
          <a:xfrm>
            <a:off x="559572" y="1729294"/>
            <a:ext cx="1348446" cy="338554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 b="1">
                <a:solidFill>
                  <a:srgbClr val="00BBEE"/>
                </a:solidFill>
                <a:latin typeface="Montserrat" panose="00000500000000000000" pitchFamily="2" charset="-52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 b="0">
                <a:solidFill>
                  <a:srgbClr val="222A3F"/>
                </a:solidFill>
                <a:latin typeface="Montserrat" panose="00000500000000000000" pitchFamily="2" charset="-52"/>
              </a:defRPr>
            </a:lvl2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6" name="Текст 26"/>
          <p:cNvSpPr>
            <a:spLocks noGrp="1"/>
          </p:cNvSpPr>
          <p:nvPr>
            <p:ph type="body" sz="quarter" idx="11"/>
          </p:nvPr>
        </p:nvSpPr>
        <p:spPr>
          <a:xfrm>
            <a:off x="559572" y="2409034"/>
            <a:ext cx="16498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400">
                <a:solidFill>
                  <a:srgbClr val="222A3F"/>
                </a:solidFill>
                <a:latin typeface="Montserrat" panose="00000500000000000000" pitchFamily="2" charset="-52"/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F00D0962-6951-42C9-AAB7-A8419B4562CD}"/>
              </a:ext>
            </a:extLst>
          </p:cNvPr>
          <p:cNvSpPr/>
          <p:nvPr userDrawn="1"/>
        </p:nvSpPr>
        <p:spPr>
          <a:xfrm>
            <a:off x="11641138" y="6453188"/>
            <a:ext cx="41549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fld id="{14D38384-7A71-42FD-A8FA-E9EF1AAD0FA2}" type="slidenum">
              <a:rPr lang="ru-RU" sz="1400" smtClean="0">
                <a:solidFill>
                  <a:srgbClr val="8F9092"/>
                </a:solidFill>
                <a:latin typeface="Montserrat" panose="00000500000000000000" pitchFamily="2" charset="-52"/>
              </a:rPr>
              <a:pPr algn="l"/>
              <a:t>‹#›</a:t>
            </a:fld>
            <a:endParaRPr lang="ru-RU" sz="1400" dirty="0">
              <a:solidFill>
                <a:srgbClr val="8F9092"/>
              </a:solidFill>
              <a:latin typeface="Montserrat" panose="00000500000000000000" pitchFamily="2" charset="-52"/>
            </a:endParaRPr>
          </a:p>
        </p:txBody>
      </p:sp>
      <p:pic>
        <p:nvPicPr>
          <p:cNvPr id="12" name="Рисунок 1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9826" y="44713"/>
            <a:ext cx="1821312" cy="115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85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g_Шапка с логотипом коня (белая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780" t="32381" r="-4361" b="40680"/>
          <a:stretch/>
        </p:blipFill>
        <p:spPr>
          <a:xfrm>
            <a:off x="0" y="1269807"/>
            <a:ext cx="982787" cy="1505489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576" t="1513" r="20843" b="88431"/>
          <a:stretch/>
        </p:blipFill>
        <p:spPr>
          <a:xfrm>
            <a:off x="0" y="6296025"/>
            <a:ext cx="982787" cy="561975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8" t="45097" r="86065" b="31852"/>
          <a:stretch/>
        </p:blipFill>
        <p:spPr>
          <a:xfrm>
            <a:off x="11703437" y="3382263"/>
            <a:ext cx="491219" cy="1288239"/>
          </a:xfrm>
          <a:prstGeom prst="rect">
            <a:avLst/>
          </a:prstGeom>
        </p:spPr>
      </p:pic>
      <p:sp>
        <p:nvSpPr>
          <p:cNvPr id="15" name="Заголовок 14"/>
          <p:cNvSpPr>
            <a:spLocks noGrp="1"/>
          </p:cNvSpPr>
          <p:nvPr>
            <p:ph type="title" hasCustomPrompt="1"/>
          </p:nvPr>
        </p:nvSpPr>
        <p:spPr>
          <a:xfrm>
            <a:off x="559572" y="359101"/>
            <a:ext cx="8900951" cy="52322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>
              <a:lnSpc>
                <a:spcPct val="100000"/>
              </a:lnSpc>
              <a:defRPr lang="ru-RU" sz="2800" b="1" kern="1200" dirty="0">
                <a:solidFill>
                  <a:schemeClr val="tx2"/>
                </a:solidFill>
                <a:latin typeface="Montserrat" panose="00000500000000000000" pitchFamily="2" charset="-52"/>
                <a:ea typeface="+mj-ea"/>
                <a:cs typeface="+mj-cs"/>
              </a:defRPr>
            </a:lvl1pPr>
          </a:lstStyle>
          <a:p>
            <a:r>
              <a:rPr lang="en-US" dirty="0"/>
              <a:t>Header sample</a:t>
            </a:r>
            <a:endParaRPr lang="ru-RU" dirty="0"/>
          </a:p>
        </p:txBody>
      </p:sp>
      <p:sp>
        <p:nvSpPr>
          <p:cNvPr id="14" name="Текст 19"/>
          <p:cNvSpPr>
            <a:spLocks noGrp="1"/>
          </p:cNvSpPr>
          <p:nvPr>
            <p:ph type="body" sz="quarter" idx="10" hasCustomPrompt="1"/>
          </p:nvPr>
        </p:nvSpPr>
        <p:spPr>
          <a:xfrm>
            <a:off x="559572" y="1729294"/>
            <a:ext cx="1348446" cy="338554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 b="1">
                <a:solidFill>
                  <a:srgbClr val="00BBEE"/>
                </a:solidFill>
                <a:latin typeface="Montserrat" panose="00000500000000000000" pitchFamily="2" charset="-52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 b="0">
                <a:solidFill>
                  <a:srgbClr val="222A3F"/>
                </a:solidFill>
                <a:latin typeface="Montserrat" panose="00000500000000000000" pitchFamily="2" charset="-52"/>
              </a:defRPr>
            </a:lvl2pPr>
          </a:lstStyle>
          <a:p>
            <a:pPr lvl="0"/>
            <a:r>
              <a:rPr lang="en-US" dirty="0"/>
              <a:t>Header</a:t>
            </a:r>
            <a:endParaRPr lang="ru-RU" dirty="0"/>
          </a:p>
        </p:txBody>
      </p:sp>
      <p:sp>
        <p:nvSpPr>
          <p:cNvPr id="16" name="Текст 26"/>
          <p:cNvSpPr>
            <a:spLocks noGrp="1"/>
          </p:cNvSpPr>
          <p:nvPr>
            <p:ph type="body" sz="quarter" idx="11" hasCustomPrompt="1"/>
          </p:nvPr>
        </p:nvSpPr>
        <p:spPr>
          <a:xfrm>
            <a:off x="559572" y="2409034"/>
            <a:ext cx="16498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400" baseline="0">
                <a:solidFill>
                  <a:srgbClr val="222A3F"/>
                </a:solidFill>
                <a:latin typeface="Montserrat" panose="00000500000000000000" pitchFamily="2" charset="-52"/>
              </a:defRPr>
            </a:lvl1pPr>
          </a:lstStyle>
          <a:p>
            <a:pPr lvl="0"/>
            <a:r>
              <a:rPr lang="en-US" dirty="0"/>
              <a:t>Text sample</a:t>
            </a:r>
            <a:endParaRPr lang="ru-RU" dirty="0"/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F00D0962-6951-42C9-AAB7-A8419B4562CD}"/>
              </a:ext>
            </a:extLst>
          </p:cNvPr>
          <p:cNvSpPr/>
          <p:nvPr userDrawn="1"/>
        </p:nvSpPr>
        <p:spPr>
          <a:xfrm>
            <a:off x="11641138" y="6453188"/>
            <a:ext cx="41549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fld id="{14D38384-7A71-42FD-A8FA-E9EF1AAD0FA2}" type="slidenum">
              <a:rPr lang="ru-RU" sz="1400" smtClean="0">
                <a:solidFill>
                  <a:srgbClr val="8F9092"/>
                </a:solidFill>
                <a:latin typeface="Montserrat" panose="00000500000000000000" pitchFamily="2" charset="-52"/>
              </a:rPr>
              <a:pPr algn="l"/>
              <a:t>‹#›</a:t>
            </a:fld>
            <a:endParaRPr lang="ru-RU" sz="1400" dirty="0">
              <a:solidFill>
                <a:srgbClr val="8F9092"/>
              </a:solidFill>
              <a:latin typeface="Montserrat" panose="00000500000000000000" pitchFamily="2" charset="-52"/>
            </a:endParaRPr>
          </a:p>
        </p:txBody>
      </p:sp>
      <p:pic>
        <p:nvPicPr>
          <p:cNvPr id="2" name="Рисунок 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0823" y="44713"/>
            <a:ext cx="1820315" cy="115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441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Шапка с логотипом коня (серая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11"/>
          <p:cNvSpPr/>
          <p:nvPr userDrawn="1"/>
        </p:nvSpPr>
        <p:spPr bwMode="hidden">
          <a:xfrm>
            <a:off x="-1" y="-1"/>
            <a:ext cx="12192001" cy="1224000"/>
          </a:xfrm>
          <a:prstGeom prst="rect">
            <a:avLst/>
          </a:prstGeom>
          <a:solidFill>
            <a:srgbClr val="DDD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780" t="32381" r="-4361" b="40680"/>
          <a:stretch/>
        </p:blipFill>
        <p:spPr>
          <a:xfrm>
            <a:off x="0" y="1269807"/>
            <a:ext cx="982787" cy="1505489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576" t="1513" r="20843" b="88431"/>
          <a:stretch/>
        </p:blipFill>
        <p:spPr>
          <a:xfrm>
            <a:off x="0" y="6296025"/>
            <a:ext cx="982787" cy="561975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8" t="45097" r="86065" b="31852"/>
          <a:stretch/>
        </p:blipFill>
        <p:spPr>
          <a:xfrm>
            <a:off x="11703437" y="3382263"/>
            <a:ext cx="491219" cy="1288239"/>
          </a:xfrm>
          <a:prstGeom prst="rect">
            <a:avLst/>
          </a:prstGeom>
        </p:spPr>
      </p:pic>
      <p:sp>
        <p:nvSpPr>
          <p:cNvPr id="15" name="Заголовок 14"/>
          <p:cNvSpPr>
            <a:spLocks noGrp="1"/>
          </p:cNvSpPr>
          <p:nvPr>
            <p:ph type="title"/>
          </p:nvPr>
        </p:nvSpPr>
        <p:spPr>
          <a:xfrm>
            <a:off x="559572" y="359101"/>
            <a:ext cx="9032836" cy="52322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>
              <a:lnSpc>
                <a:spcPct val="100000"/>
              </a:lnSpc>
              <a:defRPr lang="ru-RU" sz="2800" b="1" kern="1200" dirty="0">
                <a:solidFill>
                  <a:srgbClr val="0055BB"/>
                </a:solidFill>
                <a:latin typeface="Montserrat" panose="00000500000000000000" pitchFamily="2" charset="-52"/>
                <a:ea typeface="+mj-ea"/>
                <a:cs typeface="+mj-cs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4" name="Текст 19"/>
          <p:cNvSpPr>
            <a:spLocks noGrp="1"/>
          </p:cNvSpPr>
          <p:nvPr>
            <p:ph type="body" sz="quarter" idx="10" hasCustomPrompt="1"/>
          </p:nvPr>
        </p:nvSpPr>
        <p:spPr>
          <a:xfrm>
            <a:off x="559572" y="1729294"/>
            <a:ext cx="1348446" cy="338554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 b="1">
                <a:solidFill>
                  <a:srgbClr val="00BBEE"/>
                </a:solidFill>
                <a:latin typeface="Montserrat" panose="00000500000000000000" pitchFamily="2" charset="-52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 b="0">
                <a:solidFill>
                  <a:srgbClr val="222A3F"/>
                </a:solidFill>
                <a:latin typeface="Montserrat" panose="00000500000000000000" pitchFamily="2" charset="-52"/>
              </a:defRPr>
            </a:lvl2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6" name="Текст 26"/>
          <p:cNvSpPr>
            <a:spLocks noGrp="1"/>
          </p:cNvSpPr>
          <p:nvPr>
            <p:ph type="body" sz="quarter" idx="11"/>
          </p:nvPr>
        </p:nvSpPr>
        <p:spPr>
          <a:xfrm>
            <a:off x="559572" y="2409034"/>
            <a:ext cx="16498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400">
                <a:solidFill>
                  <a:srgbClr val="222A3F"/>
                </a:solidFill>
                <a:latin typeface="Montserrat" panose="00000500000000000000" pitchFamily="2" charset="-52"/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12077ADA-551A-4656-A047-B811D4148796}"/>
              </a:ext>
            </a:extLst>
          </p:cNvPr>
          <p:cNvSpPr/>
          <p:nvPr userDrawn="1"/>
        </p:nvSpPr>
        <p:spPr>
          <a:xfrm>
            <a:off x="11641138" y="6453188"/>
            <a:ext cx="41549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fld id="{14D38384-7A71-42FD-A8FA-E9EF1AAD0FA2}" type="slidenum">
              <a:rPr lang="ru-RU" sz="1400" smtClean="0">
                <a:solidFill>
                  <a:srgbClr val="8F9092"/>
                </a:solidFill>
                <a:latin typeface="Montserrat" panose="00000500000000000000" pitchFamily="2" charset="-52"/>
              </a:rPr>
              <a:pPr algn="l"/>
              <a:t>‹#›</a:t>
            </a:fld>
            <a:endParaRPr lang="ru-RU" sz="1400" dirty="0">
              <a:solidFill>
                <a:srgbClr val="8F9092"/>
              </a:solidFill>
              <a:latin typeface="Montserrat" panose="00000500000000000000" pitchFamily="2" charset="-52"/>
            </a:endParaRPr>
          </a:p>
        </p:txBody>
      </p:sp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9826" y="41586"/>
            <a:ext cx="1821312" cy="115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7290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g_Шапка с логотипом коня (серая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11"/>
          <p:cNvSpPr/>
          <p:nvPr userDrawn="1"/>
        </p:nvSpPr>
        <p:spPr bwMode="hidden">
          <a:xfrm>
            <a:off x="-1" y="-1"/>
            <a:ext cx="12192001" cy="1224000"/>
          </a:xfrm>
          <a:prstGeom prst="rect">
            <a:avLst/>
          </a:prstGeom>
          <a:solidFill>
            <a:srgbClr val="DDD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780" t="32381" r="-4361" b="40680"/>
          <a:stretch/>
        </p:blipFill>
        <p:spPr>
          <a:xfrm>
            <a:off x="0" y="1269807"/>
            <a:ext cx="982787" cy="1505489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576" t="1513" r="20843" b="88431"/>
          <a:stretch/>
        </p:blipFill>
        <p:spPr>
          <a:xfrm>
            <a:off x="0" y="6296025"/>
            <a:ext cx="982787" cy="561975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8" t="45097" r="86065" b="31852"/>
          <a:stretch/>
        </p:blipFill>
        <p:spPr>
          <a:xfrm>
            <a:off x="11703437" y="3382263"/>
            <a:ext cx="491219" cy="1288239"/>
          </a:xfrm>
          <a:prstGeom prst="rect">
            <a:avLst/>
          </a:prstGeom>
        </p:spPr>
      </p:pic>
      <p:sp>
        <p:nvSpPr>
          <p:cNvPr id="15" name="Заголовок 14"/>
          <p:cNvSpPr>
            <a:spLocks noGrp="1"/>
          </p:cNvSpPr>
          <p:nvPr>
            <p:ph type="title" hasCustomPrompt="1"/>
          </p:nvPr>
        </p:nvSpPr>
        <p:spPr>
          <a:xfrm>
            <a:off x="559572" y="359101"/>
            <a:ext cx="9032836" cy="52322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>
              <a:lnSpc>
                <a:spcPct val="100000"/>
              </a:lnSpc>
              <a:defRPr lang="ru-RU" sz="2800" b="1" kern="1200" dirty="0">
                <a:solidFill>
                  <a:srgbClr val="0055BB"/>
                </a:solidFill>
                <a:latin typeface="Montserrat" panose="00000500000000000000" pitchFamily="2" charset="-52"/>
                <a:ea typeface="+mj-ea"/>
                <a:cs typeface="+mj-cs"/>
              </a:defRPr>
            </a:lvl1pPr>
          </a:lstStyle>
          <a:p>
            <a:r>
              <a:rPr lang="en-US" dirty="0"/>
              <a:t>Header sample</a:t>
            </a:r>
            <a:endParaRPr lang="ru-RU" dirty="0"/>
          </a:p>
        </p:txBody>
      </p:sp>
      <p:sp>
        <p:nvSpPr>
          <p:cNvPr id="14" name="Текст 19"/>
          <p:cNvSpPr>
            <a:spLocks noGrp="1"/>
          </p:cNvSpPr>
          <p:nvPr>
            <p:ph type="body" sz="quarter" idx="10" hasCustomPrompt="1"/>
          </p:nvPr>
        </p:nvSpPr>
        <p:spPr>
          <a:xfrm>
            <a:off x="559572" y="1729294"/>
            <a:ext cx="1348446" cy="338554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 b="1">
                <a:solidFill>
                  <a:srgbClr val="00BBEE"/>
                </a:solidFill>
                <a:latin typeface="Montserrat" panose="00000500000000000000" pitchFamily="2" charset="-52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 b="0">
                <a:solidFill>
                  <a:srgbClr val="222A3F"/>
                </a:solidFill>
                <a:latin typeface="Montserrat" panose="00000500000000000000" pitchFamily="2" charset="-52"/>
              </a:defRPr>
            </a:lvl2pPr>
          </a:lstStyle>
          <a:p>
            <a:pPr lvl="0"/>
            <a:r>
              <a:rPr lang="en-US" dirty="0"/>
              <a:t>Header</a:t>
            </a:r>
            <a:endParaRPr lang="ru-RU" dirty="0"/>
          </a:p>
        </p:txBody>
      </p:sp>
      <p:sp>
        <p:nvSpPr>
          <p:cNvPr id="16" name="Текст 26"/>
          <p:cNvSpPr>
            <a:spLocks noGrp="1"/>
          </p:cNvSpPr>
          <p:nvPr>
            <p:ph type="body" sz="quarter" idx="11" hasCustomPrompt="1"/>
          </p:nvPr>
        </p:nvSpPr>
        <p:spPr>
          <a:xfrm>
            <a:off x="559572" y="2409034"/>
            <a:ext cx="16498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400">
                <a:solidFill>
                  <a:srgbClr val="222A3F"/>
                </a:solidFill>
                <a:latin typeface="Montserrat" panose="00000500000000000000" pitchFamily="2" charset="-52"/>
              </a:defRPr>
            </a:lvl1pPr>
          </a:lstStyle>
          <a:p>
            <a:pPr lvl="0"/>
            <a:r>
              <a:rPr lang="en-US" dirty="0"/>
              <a:t>Text sample</a:t>
            </a:r>
            <a:endParaRPr lang="ru-RU" dirty="0"/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12077ADA-551A-4656-A047-B811D4148796}"/>
              </a:ext>
            </a:extLst>
          </p:cNvPr>
          <p:cNvSpPr/>
          <p:nvPr userDrawn="1"/>
        </p:nvSpPr>
        <p:spPr>
          <a:xfrm>
            <a:off x="11641138" y="6453188"/>
            <a:ext cx="41549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fld id="{14D38384-7A71-42FD-A8FA-E9EF1AAD0FA2}" type="slidenum">
              <a:rPr lang="ru-RU" sz="1400" smtClean="0">
                <a:solidFill>
                  <a:srgbClr val="8F9092"/>
                </a:solidFill>
                <a:latin typeface="Montserrat" panose="00000500000000000000" pitchFamily="2" charset="-52"/>
              </a:rPr>
              <a:pPr algn="l"/>
              <a:t>‹#›</a:t>
            </a:fld>
            <a:endParaRPr lang="ru-RU" sz="1400" dirty="0">
              <a:solidFill>
                <a:srgbClr val="8F9092"/>
              </a:solidFill>
              <a:latin typeface="Montserrat" panose="00000500000000000000" pitchFamily="2" charset="-52"/>
            </a:endParaRPr>
          </a:p>
        </p:txBody>
      </p:sp>
      <p:pic>
        <p:nvPicPr>
          <p:cNvPr id="2" name="Рисунок 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0823" y="41586"/>
            <a:ext cx="1820315" cy="115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4111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40566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7" r:id="rId2"/>
    <p:sldLayoutId id="2147483683" r:id="rId3"/>
    <p:sldLayoutId id="2147483678" r:id="rId4"/>
    <p:sldLayoutId id="2147483684" r:id="rId5"/>
    <p:sldLayoutId id="2147483679" r:id="rId6"/>
    <p:sldLayoutId id="2147483685" r:id="rId7"/>
    <p:sldLayoutId id="2147483680" r:id="rId8"/>
    <p:sldLayoutId id="2147483686" r:id="rId9"/>
    <p:sldLayoutId id="2147483687" r:id="rId10"/>
    <p:sldLayoutId id="2147483682" r:id="rId11"/>
    <p:sldLayoutId id="2147483688" r:id="rId12"/>
    <p:sldLayoutId id="214748368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orient="horz" pos="391" userDrawn="1">
          <p15:clr>
            <a:srgbClr val="F26B43"/>
          </p15:clr>
        </p15:guide>
        <p15:guide id="4" orient="horz" pos="4065" userDrawn="1">
          <p15:clr>
            <a:srgbClr val="F26B43"/>
          </p15:clr>
        </p15:guide>
        <p15:guide id="5" pos="347" userDrawn="1">
          <p15:clr>
            <a:srgbClr val="F26B43"/>
          </p15:clr>
        </p15:guide>
        <p15:guide id="6" pos="733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BA5A8F47-E10D-4194-BB93-6D7CADF85CC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dirty="0"/>
              <a:t>17.06.2024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80E174B9-DCF5-48B1-9DEE-D5262787255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60194" y="2567225"/>
            <a:ext cx="3828926" cy="830997"/>
          </a:xfrm>
        </p:spPr>
        <p:txBody>
          <a:bodyPr/>
          <a:lstStyle/>
          <a:p>
            <a:r>
              <a:rPr lang="ru-RU" dirty="0"/>
              <a:t>Николай Кубасов</a:t>
            </a: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EF599764-03FE-4927-820B-09DC872190E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60194" y="3198167"/>
            <a:ext cx="5648582" cy="1200329"/>
          </a:xfrm>
        </p:spPr>
        <p:txBody>
          <a:bodyPr/>
          <a:lstStyle/>
          <a:p>
            <a:r>
              <a:rPr lang="ru-RU" dirty="0"/>
              <a:t>Кластерный анализ</a:t>
            </a:r>
          </a:p>
        </p:txBody>
      </p:sp>
    </p:spTree>
    <p:extLst>
      <p:ext uri="{BB962C8B-B14F-4D97-AF65-F5344CB8AC3E}">
        <p14:creationId xmlns:p14="http://schemas.microsoft.com/office/powerpoint/2010/main" val="28052854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FF461134-2581-4C6C-82F2-1034A9C4AC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Иерархический кластерный анализ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2636A7EE-31B1-4F5B-970C-C44748D42D1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5448" y="1201553"/>
            <a:ext cx="9261084" cy="584775"/>
          </a:xfrm>
        </p:spPr>
        <p:txBody>
          <a:bodyPr/>
          <a:lstStyle/>
          <a:p>
            <a:r>
              <a:rPr lang="ru-RU" dirty="0"/>
              <a:t>Исходя из </a:t>
            </a:r>
            <a:r>
              <a:rPr lang="ru-RU" dirty="0" err="1"/>
              <a:t>дендограммы</a:t>
            </a:r>
            <a:r>
              <a:rPr lang="ru-RU" dirty="0"/>
              <a:t>, рассмотрю разбиение на 2, 5, 7, 12 кластеров. Использую алгоритм </a:t>
            </a:r>
            <a:r>
              <a:rPr lang="en-US" dirty="0"/>
              <a:t>Agglomerative Clustering</a:t>
            </a:r>
            <a:endParaRPr lang="ru-RU" dirty="0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73A04F53-E4F0-4548-9378-ABC9302F1E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341" y="1786328"/>
            <a:ext cx="4959179" cy="4840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Таблица 2">
            <a:extLst>
              <a:ext uri="{FF2B5EF4-FFF2-40B4-BE49-F238E27FC236}">
                <a16:creationId xmlns:a16="http://schemas.microsoft.com/office/drawing/2014/main" id="{3C266C58-EE73-4E0E-9C8E-3758952387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0480951"/>
              </p:ext>
            </p:extLst>
          </p:nvPr>
        </p:nvGraphicFramePr>
        <p:xfrm>
          <a:off x="5961888" y="3338086"/>
          <a:ext cx="4544568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72284">
                  <a:extLst>
                    <a:ext uri="{9D8B030D-6E8A-4147-A177-3AD203B41FA5}">
                      <a16:colId xmlns:a16="http://schemas.microsoft.com/office/drawing/2014/main" val="2981752899"/>
                    </a:ext>
                  </a:extLst>
                </a:gridCol>
                <a:gridCol w="2272284">
                  <a:extLst>
                    <a:ext uri="{9D8B030D-6E8A-4147-A177-3AD203B41FA5}">
                      <a16:colId xmlns:a16="http://schemas.microsoft.com/office/drawing/2014/main" val="22232518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Количество кластеров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Средний разброс по кластерам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80134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47.73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43678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25.31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3237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15.63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01448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9.61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8966751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02CC68DC-7314-4F2D-AE97-453FED7EDC0A}"/>
              </a:ext>
            </a:extLst>
          </p:cNvPr>
          <p:cNvSpPr txBox="1"/>
          <p:nvPr/>
        </p:nvSpPr>
        <p:spPr>
          <a:xfrm>
            <a:off x="5961888" y="2825820"/>
            <a:ext cx="41060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dirty="0">
                <a:latin typeface="Montserrat" panose="00000500000000000000" pitchFamily="2" charset="-52"/>
              </a:rPr>
              <a:t>Посчитал средний разброс по кластерам</a:t>
            </a:r>
          </a:p>
        </p:txBody>
      </p:sp>
    </p:spTree>
    <p:extLst>
      <p:ext uri="{BB962C8B-B14F-4D97-AF65-F5344CB8AC3E}">
        <p14:creationId xmlns:p14="http://schemas.microsoft.com/office/powerpoint/2010/main" val="28604717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FF461134-2581-4C6C-82F2-1034A9C4AC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Иерархический кластерный анализ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2636A7EE-31B1-4F5B-970C-C44748D42D1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5448" y="1201553"/>
            <a:ext cx="9261084" cy="584775"/>
          </a:xfrm>
        </p:spPr>
        <p:txBody>
          <a:bodyPr/>
          <a:lstStyle/>
          <a:p>
            <a:r>
              <a:rPr lang="ru-RU" dirty="0"/>
              <a:t>Буду считать оптимальным такое количество кластеров, которое показывает, максимальное значение по метрике силуэтов</a:t>
            </a:r>
          </a:p>
        </p:txBody>
      </p:sp>
      <p:graphicFrame>
        <p:nvGraphicFramePr>
          <p:cNvPr id="7" name="Таблица 2">
            <a:extLst>
              <a:ext uri="{FF2B5EF4-FFF2-40B4-BE49-F238E27FC236}">
                <a16:creationId xmlns:a16="http://schemas.microsoft.com/office/drawing/2014/main" id="{6A59AEBE-F73F-47AE-A105-95D0EB751B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0963250"/>
              </p:ext>
            </p:extLst>
          </p:nvPr>
        </p:nvGraphicFramePr>
        <p:xfrm>
          <a:off x="559572" y="2105560"/>
          <a:ext cx="4544568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72284">
                  <a:extLst>
                    <a:ext uri="{9D8B030D-6E8A-4147-A177-3AD203B41FA5}">
                      <a16:colId xmlns:a16="http://schemas.microsoft.com/office/drawing/2014/main" val="2981752899"/>
                    </a:ext>
                  </a:extLst>
                </a:gridCol>
                <a:gridCol w="2272284">
                  <a:extLst>
                    <a:ext uri="{9D8B030D-6E8A-4147-A177-3AD203B41FA5}">
                      <a16:colId xmlns:a16="http://schemas.microsoft.com/office/drawing/2014/main" val="22232518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Количество кластеров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Метрика </a:t>
                      </a:r>
                      <a:r>
                        <a:rPr lang="ru-RU" dirty="0" err="1"/>
                        <a:t>силуетов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80134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0.408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43678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0.417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3237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0.423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01448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0.416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896675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A2F78F07-06EE-484D-8A6B-928829A4C717}"/>
              </a:ext>
            </a:extLst>
          </p:cNvPr>
          <p:cNvSpPr txBox="1"/>
          <p:nvPr/>
        </p:nvSpPr>
        <p:spPr>
          <a:xfrm>
            <a:off x="559572" y="4548232"/>
            <a:ext cx="410600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dirty="0">
                <a:latin typeface="Montserrat" panose="00000500000000000000" pitchFamily="2" charset="-52"/>
              </a:rPr>
              <a:t>Наилучшее значение получилось у разбиения на 7 кластеров</a:t>
            </a:r>
          </a:p>
        </p:txBody>
      </p:sp>
    </p:spTree>
    <p:extLst>
      <p:ext uri="{BB962C8B-B14F-4D97-AF65-F5344CB8AC3E}">
        <p14:creationId xmlns:p14="http://schemas.microsoft.com/office/powerpoint/2010/main" val="16179797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FF461134-2581-4C6C-82F2-1034A9C4AC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Кластерный анализ методом К- средних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2636A7EE-31B1-4F5B-970C-C44748D42D1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0474" y="1305807"/>
            <a:ext cx="11291052" cy="584775"/>
          </a:xfrm>
        </p:spPr>
        <p:txBody>
          <a:bodyPr/>
          <a:lstStyle/>
          <a:p>
            <a:r>
              <a:rPr lang="ru-RU" dirty="0"/>
              <a:t>Для проведения кластерного анализа методом </a:t>
            </a:r>
            <a:r>
              <a:rPr lang="en-US" dirty="0"/>
              <a:t>K-</a:t>
            </a:r>
            <a:r>
              <a:rPr lang="ru-RU" dirty="0"/>
              <a:t>средних, выберу оптимальное число кластеров методом локтя</a:t>
            </a: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E126932A-BA5E-4AAB-A801-8B6ECD75674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59572" y="2116426"/>
            <a:ext cx="3061452" cy="1169551"/>
          </a:xfrm>
        </p:spPr>
        <p:txBody>
          <a:bodyPr/>
          <a:lstStyle/>
          <a:p>
            <a:r>
              <a:rPr lang="ru-RU" dirty="0"/>
              <a:t>Суть этого метода заключается в сравнении средне кластерных расстояний и общего количества кластеров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736187C3-7DA7-47BF-B82E-EC007793FE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4712" y="2116426"/>
            <a:ext cx="5362575" cy="433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D5D2337B-29FF-440A-874E-1D6D717EB4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56488" flipV="1">
            <a:off x="2183615" y="3689767"/>
            <a:ext cx="4050792" cy="1679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Текст 6">
            <a:extLst>
              <a:ext uri="{FF2B5EF4-FFF2-40B4-BE49-F238E27FC236}">
                <a16:creationId xmlns:a16="http://schemas.microsoft.com/office/drawing/2014/main" id="{36984E17-8F87-4574-A873-752771C4EC2D}"/>
              </a:ext>
            </a:extLst>
          </p:cNvPr>
          <p:cNvSpPr txBox="1">
            <a:spLocks/>
          </p:cNvSpPr>
          <p:nvPr/>
        </p:nvSpPr>
        <p:spPr>
          <a:xfrm>
            <a:off x="559571" y="4529268"/>
            <a:ext cx="3061452" cy="146193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 kern="1200">
                <a:solidFill>
                  <a:srgbClr val="222A3F"/>
                </a:solidFill>
                <a:latin typeface="Montserrat" panose="00000500000000000000" pitchFamily="2" charset="-52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Из графика выбрал такое количество, где с увеличением кластеров, </a:t>
            </a:r>
            <a:r>
              <a:rPr lang="ru-RU" dirty="0" err="1"/>
              <a:t>внутрекластерное</a:t>
            </a:r>
            <a:r>
              <a:rPr lang="ru-RU" dirty="0"/>
              <a:t> расстояние прекращает значимо убывать.</a:t>
            </a:r>
          </a:p>
          <a:p>
            <a:r>
              <a:rPr lang="ru-RU" b="1" dirty="0"/>
              <a:t>Это 5</a:t>
            </a:r>
          </a:p>
        </p:txBody>
      </p:sp>
    </p:spTree>
    <p:extLst>
      <p:ext uri="{BB962C8B-B14F-4D97-AF65-F5344CB8AC3E}">
        <p14:creationId xmlns:p14="http://schemas.microsoft.com/office/powerpoint/2010/main" val="23088962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FF461134-2581-4C6C-82F2-1034A9C4AC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Кластерный анализ методом К- средних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2636A7EE-31B1-4F5B-970C-C44748D42D1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59572" y="1353290"/>
            <a:ext cx="10330932" cy="584775"/>
          </a:xfrm>
        </p:spPr>
        <p:txBody>
          <a:bodyPr/>
          <a:lstStyle/>
          <a:p>
            <a:r>
              <a:rPr lang="ru-RU" dirty="0"/>
              <a:t>Сравнил получившееся разбиение, с разбиением с другими параметрами, по метрике </a:t>
            </a:r>
            <a:r>
              <a:rPr lang="ru-RU" dirty="0" err="1"/>
              <a:t>силуетов</a:t>
            </a:r>
            <a:endParaRPr lang="ru-RU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E126932A-BA5E-4AAB-A801-8B6ECD75674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59572" y="2005059"/>
            <a:ext cx="6179556" cy="523220"/>
          </a:xfrm>
        </p:spPr>
        <p:txBody>
          <a:bodyPr/>
          <a:lstStyle/>
          <a:p>
            <a:r>
              <a:rPr lang="ru-RU" dirty="0"/>
              <a:t>Лучшее значение у первоначального разбиения - 0.43054278661206186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E7FE671C-06E3-46F8-81AA-5667D64395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6040" y="2280485"/>
            <a:ext cx="5658599" cy="4218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CE73152-5355-492C-9805-DBEF33411D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9605" y="6472778"/>
            <a:ext cx="4706007" cy="295316"/>
          </a:xfrm>
          <a:prstGeom prst="rect">
            <a:avLst/>
          </a:prstGeom>
        </p:spPr>
      </p:pic>
      <p:sp>
        <p:nvSpPr>
          <p:cNvPr id="10" name="Текст 6">
            <a:extLst>
              <a:ext uri="{FF2B5EF4-FFF2-40B4-BE49-F238E27FC236}">
                <a16:creationId xmlns:a16="http://schemas.microsoft.com/office/drawing/2014/main" id="{763F38E5-1F01-451D-A4A4-4F6A83ED45E8}"/>
              </a:ext>
            </a:extLst>
          </p:cNvPr>
          <p:cNvSpPr txBox="1">
            <a:spLocks/>
          </p:cNvSpPr>
          <p:nvPr/>
        </p:nvSpPr>
        <p:spPr>
          <a:xfrm>
            <a:off x="559572" y="6466548"/>
            <a:ext cx="372985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 kern="1200">
                <a:solidFill>
                  <a:srgbClr val="222A3F"/>
                </a:solidFill>
                <a:latin typeface="Montserrat" panose="00000500000000000000" pitchFamily="2" charset="-52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Рассчитал дисперсию для признаков</a:t>
            </a:r>
          </a:p>
        </p:txBody>
      </p:sp>
    </p:spTree>
    <p:extLst>
      <p:ext uri="{BB962C8B-B14F-4D97-AF65-F5344CB8AC3E}">
        <p14:creationId xmlns:p14="http://schemas.microsoft.com/office/powerpoint/2010/main" val="39386921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FF461134-2581-4C6C-82F2-1034A9C4AC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Кластерный анализ методом К- средних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2636A7EE-31B1-4F5B-970C-C44748D42D1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59572" y="1652227"/>
            <a:ext cx="10330932" cy="338554"/>
          </a:xfrm>
        </p:spPr>
        <p:txBody>
          <a:bodyPr/>
          <a:lstStyle/>
          <a:p>
            <a:r>
              <a:rPr lang="ru-RU" dirty="0"/>
              <a:t>Выделю наиболее типичных представителей каждого кластера</a:t>
            </a: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E126932A-BA5E-4AAB-A801-8B6ECD75674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20420" y="2643060"/>
            <a:ext cx="6179556" cy="3493264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Желтые – кластер, догоняющих стран, сюда вошли страны уровень развития, которых ниже среднего по миру. Однако очень бедными их назвать нельзя. Примеры – Бразилия, Колумбия, ЮАР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Синие – кластер, бедных стран, таких как Индия, Пакистан, Ирак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Бирюзовые – кластер, развивающихся стран, таких как Польша, Испания, Китай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Зеленые – кластер, самых богатых стран, Сингапур, Швейцария, ОАЭ, являются его яркими представителями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Фиолетовые – кластер, хорошо развитых стран, сюда вошли многие страны </a:t>
            </a:r>
            <a:r>
              <a:rPr lang="en-US" dirty="0"/>
              <a:t>G7 </a:t>
            </a:r>
            <a:r>
              <a:rPr lang="ru-RU" dirty="0"/>
              <a:t>-  США, Великобритания, Канада, Германия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E7FE671C-06E3-46F8-81AA-5667D64395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39" y="2280485"/>
            <a:ext cx="5658599" cy="4218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04231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FEBFAA13-1809-42CD-8A78-4AF1F3031FC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E0C09B6D-CF86-438C-8A8A-F7FEF48B236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77C87CDB-4291-49A4-BB27-411EF48F84D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444129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4BA4A366-15F7-4ABC-94AF-10E1D1C0D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Цели исследования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1FBCD46-84C3-40BE-A815-2A7820A99DE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59572" y="870151"/>
            <a:ext cx="7551156" cy="307777"/>
          </a:xfrm>
        </p:spPr>
        <p:txBody>
          <a:bodyPr/>
          <a:lstStyle/>
          <a:p>
            <a:r>
              <a:rPr lang="ru-RU" dirty="0"/>
              <a:t>В моей работе я исследую социальное развитие общества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6CDFF906-8B50-4764-BD0F-F9F97D49ABB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59572" y="1239859"/>
            <a:ext cx="5155428" cy="553622"/>
          </a:xfrm>
        </p:spPr>
        <p:txBody>
          <a:bodyPr/>
          <a:lstStyle/>
          <a:p>
            <a:r>
              <a:rPr lang="ru-RU" dirty="0"/>
              <a:t>Социальное развитие общества состоит из следующих компонент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CF8376-47A6-480C-8EA2-958FF05BB3B1}"/>
              </a:ext>
            </a:extLst>
          </p:cNvPr>
          <p:cNvSpPr txBox="1"/>
          <p:nvPr/>
        </p:nvSpPr>
        <p:spPr>
          <a:xfrm>
            <a:off x="559572" y="1793481"/>
            <a:ext cx="3463788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 dirty="0">
                <a:latin typeface="Montserrat" panose="00000500000000000000" pitchFamily="2" charset="-52"/>
              </a:rPr>
              <a:t>Социальное развитие общества</a:t>
            </a:r>
          </a:p>
          <a:p>
            <a:pPr marL="228600" indent="-228600">
              <a:buAutoNum type="alphaLcPeriod"/>
            </a:pPr>
            <a:r>
              <a:rPr lang="ru-RU" sz="1200" dirty="0">
                <a:latin typeface="Montserrat" panose="00000500000000000000" pitchFamily="2" charset="-52"/>
              </a:rPr>
              <a:t>Социальное доверие </a:t>
            </a:r>
            <a:endParaRPr lang="en-US" sz="1200" dirty="0">
              <a:latin typeface="Montserrat" panose="00000500000000000000" pitchFamily="2" charset="-52"/>
            </a:endParaRPr>
          </a:p>
          <a:p>
            <a:pPr marL="228600" indent="-228600">
              <a:buAutoNum type="alphaLcPeriod"/>
            </a:pPr>
            <a:r>
              <a:rPr lang="ru-RU" sz="1200" dirty="0">
                <a:latin typeface="Montserrat" panose="00000500000000000000" pitchFamily="2" charset="-52"/>
              </a:rPr>
              <a:t>Социальное благополучие</a:t>
            </a:r>
          </a:p>
          <a:p>
            <a:r>
              <a:rPr lang="ru-RU" sz="1200" dirty="0">
                <a:latin typeface="Montserrat" panose="00000500000000000000" pitchFamily="2" charset="-52"/>
              </a:rPr>
              <a:t>c.</a:t>
            </a:r>
            <a:r>
              <a:rPr lang="en-US" sz="1200" dirty="0">
                <a:latin typeface="Montserrat" panose="00000500000000000000" pitchFamily="2" charset="-52"/>
              </a:rPr>
              <a:t>   </a:t>
            </a:r>
            <a:r>
              <a:rPr lang="ru-RU" sz="1200" dirty="0">
                <a:latin typeface="Montserrat" panose="00000500000000000000" pitchFamily="2" charset="-52"/>
              </a:rPr>
              <a:t>Языковое разнообразие и динамика</a:t>
            </a:r>
          </a:p>
          <a:p>
            <a:r>
              <a:rPr lang="ru-RU" sz="1200" dirty="0">
                <a:latin typeface="Montserrat" panose="00000500000000000000" pitchFamily="2" charset="-52"/>
              </a:rPr>
              <a:t>d.</a:t>
            </a:r>
            <a:r>
              <a:rPr lang="en-US" sz="1200" dirty="0">
                <a:latin typeface="Montserrat" panose="00000500000000000000" pitchFamily="2" charset="-52"/>
              </a:rPr>
              <a:t>   </a:t>
            </a:r>
            <a:r>
              <a:rPr lang="ru-RU" sz="1200" dirty="0">
                <a:latin typeface="Montserrat" panose="00000500000000000000" pitchFamily="2" charset="-52"/>
              </a:rPr>
              <a:t>Социальные ценности</a:t>
            </a:r>
          </a:p>
          <a:p>
            <a:r>
              <a:rPr lang="ru-RU" sz="1200" dirty="0">
                <a:latin typeface="Montserrat" panose="00000500000000000000" pitchFamily="2" charset="-52"/>
              </a:rPr>
              <a:t>e.</a:t>
            </a:r>
            <a:r>
              <a:rPr lang="en-US" sz="1200" dirty="0">
                <a:latin typeface="Montserrat" panose="00000500000000000000" pitchFamily="2" charset="-52"/>
              </a:rPr>
              <a:t>   </a:t>
            </a:r>
            <a:r>
              <a:rPr lang="ru-RU" sz="1200" dirty="0">
                <a:latin typeface="Montserrat" panose="00000500000000000000" pitchFamily="2" charset="-52"/>
              </a:rPr>
              <a:t>Свойства культур</a:t>
            </a:r>
          </a:p>
          <a:p>
            <a:r>
              <a:rPr lang="ru-RU" sz="1200" dirty="0">
                <a:latin typeface="Montserrat" panose="00000500000000000000" pitchFamily="2" charset="-52"/>
              </a:rPr>
              <a:t>f.</a:t>
            </a:r>
            <a:r>
              <a:rPr lang="en-US" sz="1200" dirty="0">
                <a:latin typeface="Montserrat" panose="00000500000000000000" pitchFamily="2" charset="-52"/>
              </a:rPr>
              <a:t>    </a:t>
            </a:r>
            <a:r>
              <a:rPr lang="ru-RU" sz="1200" dirty="0">
                <a:latin typeface="Montserrat" panose="00000500000000000000" pitchFamily="2" charset="-52"/>
              </a:rPr>
              <a:t>Счастье общества</a:t>
            </a:r>
          </a:p>
        </p:txBody>
      </p:sp>
      <p:sp>
        <p:nvSpPr>
          <p:cNvPr id="9" name="Текст 3">
            <a:extLst>
              <a:ext uri="{FF2B5EF4-FFF2-40B4-BE49-F238E27FC236}">
                <a16:creationId xmlns:a16="http://schemas.microsoft.com/office/drawing/2014/main" id="{9F15159C-10D5-4E32-AAC1-26AC00B8BB6E}"/>
              </a:ext>
            </a:extLst>
          </p:cNvPr>
          <p:cNvSpPr txBox="1">
            <a:spLocks/>
          </p:cNvSpPr>
          <p:nvPr/>
        </p:nvSpPr>
        <p:spPr>
          <a:xfrm>
            <a:off x="559572" y="3157710"/>
            <a:ext cx="3463788" cy="338554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b="1" kern="1200">
                <a:solidFill>
                  <a:srgbClr val="00BBEE"/>
                </a:solidFill>
                <a:latin typeface="Montserrat" panose="00000500000000000000" pitchFamily="2" charset="-52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 kern="1200">
                <a:solidFill>
                  <a:srgbClr val="222A3F"/>
                </a:solidFill>
                <a:latin typeface="Montserrat" panose="00000500000000000000" pitchFamily="2" charset="-52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Задачи моего исследования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66AE2A-3B22-4C00-8BC6-66D4D84F08F3}"/>
              </a:ext>
            </a:extLst>
          </p:cNvPr>
          <p:cNvSpPr txBox="1"/>
          <p:nvPr/>
        </p:nvSpPr>
        <p:spPr>
          <a:xfrm>
            <a:off x="559572" y="3464147"/>
            <a:ext cx="6099048" cy="25442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>
              <a:spcAft>
                <a:spcPts val="1000"/>
              </a:spcAft>
              <a:buFont typeface="+mj-lt"/>
              <a:buAutoNum type="arabicPeriod"/>
            </a:pPr>
            <a:r>
              <a:rPr lang="ru-RU" sz="1400" dirty="0">
                <a:solidFill>
                  <a:srgbClr val="000000"/>
                </a:solidFill>
                <a:effectLst/>
                <a:latin typeface="Montserrat" panose="00000500000000000000" pitchFamily="2" charset="-52"/>
                <a:ea typeface="Times New Roman" panose="02020603050405020304" pitchFamily="18" charset="0"/>
                <a:cs typeface="Times New Roman" panose="02020603050405020304" pitchFamily="18" charset="0"/>
              </a:rPr>
              <a:t>Охарактеризовать каждый компонент</a:t>
            </a:r>
          </a:p>
          <a:p>
            <a:pPr marL="342900" lvl="0" indent="-342900" algn="just">
              <a:spcAft>
                <a:spcPts val="1000"/>
              </a:spcAft>
              <a:buFont typeface="+mj-lt"/>
              <a:buAutoNum type="arabicPeriod"/>
            </a:pPr>
            <a:r>
              <a:rPr lang="ru-RU" sz="1400" dirty="0">
                <a:solidFill>
                  <a:srgbClr val="000000"/>
                </a:solidFill>
                <a:effectLst/>
                <a:latin typeface="Montserrat" panose="00000500000000000000" pitchFamily="2" charset="-52"/>
                <a:ea typeface="Times New Roman" panose="02020603050405020304" pitchFamily="18" charset="0"/>
                <a:cs typeface="Times New Roman" panose="02020603050405020304" pitchFamily="18" charset="0"/>
              </a:rPr>
              <a:t>Получение общих факторов, влияющих на социальное развитие общества, путём выделения основных факторов из каждого компонента</a:t>
            </a:r>
          </a:p>
          <a:p>
            <a:pPr marL="342900" lvl="0" indent="-342900" algn="just">
              <a:spcAft>
                <a:spcPts val="1000"/>
              </a:spcAft>
              <a:buFont typeface="+mj-lt"/>
              <a:buAutoNum type="arabicPeriod"/>
            </a:pPr>
            <a:r>
              <a:rPr lang="ru-RU" sz="1400" dirty="0">
                <a:solidFill>
                  <a:srgbClr val="000000"/>
                </a:solidFill>
                <a:effectLst/>
                <a:latin typeface="Montserrat" panose="00000500000000000000" pitchFamily="2" charset="-52"/>
                <a:ea typeface="Times New Roman" panose="02020603050405020304" pitchFamily="18" charset="0"/>
                <a:cs typeface="Times New Roman" panose="02020603050405020304" pitchFamily="18" charset="0"/>
              </a:rPr>
              <a:t>Поиск статистических данных </a:t>
            </a:r>
          </a:p>
          <a:p>
            <a:pPr marL="342900" lvl="0" indent="-342900" algn="just">
              <a:spcAft>
                <a:spcPts val="1000"/>
              </a:spcAft>
              <a:buFont typeface="+mj-lt"/>
              <a:buAutoNum type="arabicPeriod"/>
            </a:pPr>
            <a:r>
              <a:rPr lang="ru-RU" sz="1400" dirty="0">
                <a:solidFill>
                  <a:srgbClr val="000000"/>
                </a:solidFill>
                <a:effectLst/>
                <a:latin typeface="Montserrat" panose="00000500000000000000" pitchFamily="2" charset="-52"/>
                <a:ea typeface="Times New Roman" panose="02020603050405020304" pitchFamily="18" charset="0"/>
                <a:cs typeface="Times New Roman" panose="02020603050405020304" pitchFamily="18" charset="0"/>
              </a:rPr>
              <a:t>Применение методов статистического анализа, для подготовленных данных – тесты, описательная статистика, корреляционный анализ</a:t>
            </a:r>
          </a:p>
          <a:p>
            <a:pPr marL="342900" lvl="0" indent="-342900" algn="just">
              <a:spcAft>
                <a:spcPts val="1000"/>
              </a:spcAft>
              <a:buFont typeface="+mj-lt"/>
              <a:buAutoNum type="arabicPeriod"/>
            </a:pPr>
            <a:r>
              <a:rPr lang="ru-RU" sz="1400" dirty="0">
                <a:solidFill>
                  <a:srgbClr val="000000"/>
                </a:solidFill>
                <a:effectLst/>
                <a:latin typeface="Montserrat" panose="00000500000000000000" pitchFamily="2" charset="-52"/>
                <a:ea typeface="Times New Roman" panose="02020603050405020304" pitchFamily="18" charset="0"/>
                <a:cs typeface="Times New Roman" panose="02020603050405020304" pitchFamily="18" charset="0"/>
              </a:rPr>
              <a:t>Получение выводов из проведенного анализа</a:t>
            </a:r>
          </a:p>
        </p:txBody>
      </p:sp>
    </p:spTree>
    <p:extLst>
      <p:ext uri="{BB962C8B-B14F-4D97-AF65-F5344CB8AC3E}">
        <p14:creationId xmlns:p14="http://schemas.microsoft.com/office/powerpoint/2010/main" val="19289362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6DB7E4C2-CE24-4A46-8411-20C5B888B4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Подготовка набора данных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49B3475E-D2A9-40E3-AA2B-4371E4ED2E9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60156" y="1060902"/>
            <a:ext cx="7724892" cy="584775"/>
          </a:xfrm>
        </p:spPr>
        <p:txBody>
          <a:bodyPr/>
          <a:lstStyle/>
          <a:p>
            <a:r>
              <a:rPr lang="ru-RU" dirty="0"/>
              <a:t>Для исследования был подготовлен набор данных, буду оценивать социальное развитие общества по странам</a:t>
            </a: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49422D01-C731-4627-A76F-DA94A5AE321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0156" y="1824258"/>
            <a:ext cx="6993372" cy="307777"/>
          </a:xfrm>
        </p:spPr>
        <p:txBody>
          <a:bodyPr/>
          <a:lstStyle/>
          <a:p>
            <a:r>
              <a:rPr lang="ru-RU" b="1" dirty="0"/>
              <a:t>Для каждой компоненты подобрал оценивающий показатель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79CE08-D66F-42D0-8ED4-6B13D8D57741}"/>
              </a:ext>
            </a:extLst>
          </p:cNvPr>
          <p:cNvSpPr txBox="1"/>
          <p:nvPr/>
        </p:nvSpPr>
        <p:spPr>
          <a:xfrm>
            <a:off x="660156" y="2132035"/>
            <a:ext cx="10871688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dirty="0">
                <a:latin typeface="Montserrat" panose="00000500000000000000" pitchFamily="2" charset="-52"/>
              </a:rPr>
              <a:t>Языковое разнообразие и динамика, может быть измерена индексом языкового разнообразия Гринберга. Этот индекс показывает, какова вероятность того, что у двоих случайно выбранных жителей данной страны будет разный родной язык, или разные региональные диалекты одного языка. Его значения колеблются от. (1- нет двух людей, разговаривающих на одном языке, 0 - все на одном говорят),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1400" dirty="0">
              <a:latin typeface="Montserrat" panose="00000500000000000000" pitchFamily="2" charset="-5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dirty="0">
                <a:latin typeface="Montserrat" panose="00000500000000000000" pitchFamily="2" charset="-52"/>
              </a:rPr>
              <a:t>Свойства культур, могут быть измерены индексом культурного разнообразия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1400" dirty="0">
              <a:latin typeface="Montserrat" panose="00000500000000000000" pitchFamily="2" charset="-5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dirty="0">
                <a:latin typeface="Montserrat" panose="00000500000000000000" pitchFamily="2" charset="-52"/>
              </a:rPr>
              <a:t>Социальные ценности, на мой взгляд, отражаются индексом гражданских свобод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1400" dirty="0">
              <a:latin typeface="Montserrat" panose="00000500000000000000" pitchFamily="2" charset="-5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dirty="0">
                <a:latin typeface="Montserrat" panose="00000500000000000000" pitchFamily="2" charset="-52"/>
              </a:rPr>
              <a:t>Возьму исследование Gallup Group для как показатель счастья и социального доверия в странах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dirty="0">
                <a:latin typeface="Montserrat" panose="00000500000000000000" pitchFamily="2" charset="-52"/>
              </a:rPr>
              <a:t>Это взвешенный показатель счастья от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dirty="0">
                <a:latin typeface="Montserrat" panose="00000500000000000000" pitchFamily="2" charset="-52"/>
              </a:rPr>
              <a:t>	Восприятия коррупции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dirty="0">
                <a:latin typeface="Montserrat" panose="00000500000000000000" pitchFamily="2" charset="-52"/>
              </a:rPr>
              <a:t>	Ощущение Щедрости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dirty="0">
                <a:latin typeface="Montserrat" panose="00000500000000000000" pitchFamily="2" charset="-52"/>
              </a:rPr>
              <a:t>	Свободы жизненного выбора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dirty="0">
                <a:latin typeface="Montserrat" panose="00000500000000000000" pitchFamily="2" charset="-52"/>
              </a:rPr>
              <a:t>	Продолжительности здоровой жизни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dirty="0">
                <a:latin typeface="Montserrat" panose="00000500000000000000" pitchFamily="2" charset="-52"/>
              </a:rPr>
              <a:t>	Социальной поддержки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dirty="0">
                <a:latin typeface="Montserrat" panose="00000500000000000000" pitchFamily="2" charset="-52"/>
              </a:rPr>
              <a:t>	ВВП на душу населения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1400" dirty="0">
              <a:latin typeface="Montserrat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19198994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6DB7E4C2-CE24-4A46-8411-20C5B888B4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Подготовка набора данных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49B3475E-D2A9-40E3-AA2B-4371E4ED2E9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60156" y="1060902"/>
            <a:ext cx="7724892" cy="584775"/>
          </a:xfrm>
        </p:spPr>
        <p:txBody>
          <a:bodyPr/>
          <a:lstStyle/>
          <a:p>
            <a:r>
              <a:rPr lang="ru-RU" dirty="0"/>
              <a:t>Для исследования был подготовлен набор данных, буду оценивать социальное развитие общества по странам</a:t>
            </a: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49422D01-C731-4627-A76F-DA94A5AE321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0156" y="1824258"/>
            <a:ext cx="6993372" cy="307777"/>
          </a:xfrm>
        </p:spPr>
        <p:txBody>
          <a:bodyPr/>
          <a:lstStyle/>
          <a:p>
            <a:r>
              <a:rPr lang="ru-RU" b="1" dirty="0"/>
              <a:t>Для каждой компоненты подобрал оценивающий показатель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79CE08-D66F-42D0-8ED4-6B13D8D57741}"/>
              </a:ext>
            </a:extLst>
          </p:cNvPr>
          <p:cNvSpPr txBox="1"/>
          <p:nvPr/>
        </p:nvSpPr>
        <p:spPr>
          <a:xfrm>
            <a:off x="660156" y="2132035"/>
            <a:ext cx="10871688" cy="289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dirty="0">
                <a:latin typeface="Montserrat" panose="00000500000000000000" pitchFamily="2" charset="-52"/>
              </a:rPr>
              <a:t>Для исследования социального благополучия возьму данные с сайта </a:t>
            </a:r>
            <a:r>
              <a:rPr lang="ru-RU" sz="1400" dirty="0" err="1">
                <a:latin typeface="Montserrat" panose="00000500000000000000" pitchFamily="2" charset="-52"/>
              </a:rPr>
              <a:t>numbeo</a:t>
            </a:r>
            <a:r>
              <a:rPr lang="ru-RU" sz="1400" dirty="0">
                <a:latin typeface="Montserrat" panose="00000500000000000000" pitchFamily="2" charset="-52"/>
              </a:rPr>
              <a:t>:</a:t>
            </a:r>
          </a:p>
          <a:p>
            <a:r>
              <a:rPr lang="ru-RU" sz="1400" dirty="0">
                <a:latin typeface="Montserrat" panose="00000500000000000000" pitchFamily="2" charset="-52"/>
              </a:rPr>
              <a:t>•Индекс преступности</a:t>
            </a:r>
          </a:p>
          <a:p>
            <a:r>
              <a:rPr lang="ru-RU" sz="1400" dirty="0">
                <a:latin typeface="Montserrat" panose="00000500000000000000" pitchFamily="2" charset="-52"/>
              </a:rPr>
              <a:t>•Индекс здравоохранения</a:t>
            </a:r>
          </a:p>
          <a:p>
            <a:r>
              <a:rPr lang="ru-RU" sz="1400" dirty="0">
                <a:latin typeface="Montserrat" panose="00000500000000000000" pitchFamily="2" charset="-52"/>
              </a:rPr>
              <a:t>•Индекс стоимости жизни, который состоит из: </a:t>
            </a:r>
          </a:p>
          <a:p>
            <a:r>
              <a:rPr lang="ru-RU" sz="1400" dirty="0">
                <a:latin typeface="Montserrat" panose="00000500000000000000" pitchFamily="2" charset="-52"/>
              </a:rPr>
              <a:t>•Индекса аренды</a:t>
            </a:r>
          </a:p>
          <a:p>
            <a:r>
              <a:rPr lang="ru-RU" sz="1400" dirty="0">
                <a:latin typeface="Montserrat" panose="00000500000000000000" pitchFamily="2" charset="-52"/>
              </a:rPr>
              <a:t>•Индекса стоимости продуктов</a:t>
            </a:r>
          </a:p>
          <a:p>
            <a:r>
              <a:rPr lang="ru-RU" sz="1400" dirty="0">
                <a:latin typeface="Montserrat" panose="00000500000000000000" pitchFamily="2" charset="-52"/>
              </a:rPr>
              <a:t>•Индекса цен в ресторанах</a:t>
            </a:r>
          </a:p>
          <a:p>
            <a:r>
              <a:rPr lang="ru-RU" sz="1400" dirty="0">
                <a:latin typeface="Montserrat" panose="00000500000000000000" pitchFamily="2" charset="-52"/>
              </a:rPr>
              <a:t>•Индекса цен на электричество</a:t>
            </a:r>
          </a:p>
          <a:p>
            <a:endParaRPr lang="ru-RU" sz="1400" dirty="0">
              <a:latin typeface="Montserrat" panose="00000500000000000000" pitchFamily="2" charset="-52"/>
            </a:endParaRPr>
          </a:p>
          <a:p>
            <a:r>
              <a:rPr lang="ru-RU" sz="1400" dirty="0">
                <a:latin typeface="Montserrat" panose="00000500000000000000" pitchFamily="2" charset="-52"/>
              </a:rPr>
              <a:t>Был проведён регрессионный анализ между индексами стоимости жизни, совокупный показатель стоимости жизни линейно зависит от остальных факторов. Поэтому в дальнейшем исследовании буду использовать только его.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1400" dirty="0">
              <a:latin typeface="Montserrat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3966399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1E3FD528-3CF2-4462-B805-95AB07E142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Данные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248993-8C11-4571-BD6C-6D68F973CBF5}"/>
              </a:ext>
            </a:extLst>
          </p:cNvPr>
          <p:cNvSpPr txBox="1"/>
          <p:nvPr/>
        </p:nvSpPr>
        <p:spPr>
          <a:xfrm>
            <a:off x="251460" y="1297091"/>
            <a:ext cx="609904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dirty="0">
                <a:latin typeface="Montserrat" panose="00000500000000000000" pitchFamily="2" charset="-52"/>
              </a:rPr>
              <a:t>После объединения всех данных за 2024 год, с учетом имеющихся значений получил информацию по 80 странам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AAD5ED-971D-4248-9E81-5575B93F77A7}"/>
              </a:ext>
            </a:extLst>
          </p:cNvPr>
          <p:cNvSpPr txBox="1"/>
          <p:nvPr/>
        </p:nvSpPr>
        <p:spPr>
          <a:xfrm>
            <a:off x="251460" y="1820311"/>
            <a:ext cx="609904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ru-RU" sz="1400" dirty="0">
                <a:solidFill>
                  <a:srgbClr val="000000"/>
                </a:solidFill>
                <a:effectLst/>
                <a:latin typeface="Montserrat" panose="00000500000000000000" pitchFamily="2" charset="-52"/>
                <a:ea typeface="Times New Roman" panose="02020603050405020304" pitchFamily="18" charset="0"/>
                <a:cs typeface="Times New Roman" panose="02020603050405020304" pitchFamily="18" charset="0"/>
              </a:rPr>
              <a:t>Конечный набор данных выглядит вот так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4168F402-C367-4055-B770-5BBF2F7AC7F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9343" y="2343531"/>
            <a:ext cx="9193314" cy="3654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0654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FF461134-2581-4C6C-82F2-1034A9C4AC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Статистический анализ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2636A7EE-31B1-4F5B-970C-C44748D42D1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59572" y="1729295"/>
            <a:ext cx="9142212" cy="307778"/>
          </a:xfrm>
        </p:spPr>
        <p:txBody>
          <a:bodyPr/>
          <a:lstStyle/>
          <a:p>
            <a:r>
              <a:rPr lang="ru-RU" dirty="0"/>
              <a:t>Основные статистические показатели по составленному дата сету</a:t>
            </a:r>
          </a:p>
        </p:txBody>
      </p:sp>
      <p:graphicFrame>
        <p:nvGraphicFramePr>
          <p:cNvPr id="2" name="Таблица 2">
            <a:extLst>
              <a:ext uri="{FF2B5EF4-FFF2-40B4-BE49-F238E27FC236}">
                <a16:creationId xmlns:a16="http://schemas.microsoft.com/office/drawing/2014/main" id="{DFEC1FF1-691D-436A-8943-37EF56E4FC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3080229"/>
              </p:ext>
            </p:extLst>
          </p:nvPr>
        </p:nvGraphicFramePr>
        <p:xfrm>
          <a:off x="2032000" y="2414579"/>
          <a:ext cx="8128000" cy="3672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2772">
                  <a:extLst>
                    <a:ext uri="{9D8B030D-6E8A-4147-A177-3AD203B41FA5}">
                      <a16:colId xmlns:a16="http://schemas.microsoft.com/office/drawing/2014/main" val="3533985929"/>
                    </a:ext>
                  </a:extLst>
                </a:gridCol>
                <a:gridCol w="1058428">
                  <a:extLst>
                    <a:ext uri="{9D8B030D-6E8A-4147-A177-3AD203B41FA5}">
                      <a16:colId xmlns:a16="http://schemas.microsoft.com/office/drawing/2014/main" val="2678267739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985644202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906269360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80009929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Mean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Sd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Skew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Kurtosis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2288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Индекс преступности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41.9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13.08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0.519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0.116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91080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Индекс стоимости жизни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47.12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17.72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0.832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0.771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94643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Индекс здравоохранения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63.71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9.84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-0.268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-0.613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88309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Индекс культурного разнообразия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0.31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0.222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0.373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-1.013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94478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Индекс Гринберга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0.42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0.259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0.331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-1.026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98453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Индекс счастья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6.01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0.996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-0.812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0.468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62898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972990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FF461134-2581-4C6C-82F2-1034A9C4AC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Статистический анализ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2636A7EE-31B1-4F5B-970C-C44748D42D1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59572" y="1729295"/>
            <a:ext cx="9142212" cy="584775"/>
          </a:xfrm>
        </p:spPr>
        <p:txBody>
          <a:bodyPr/>
          <a:lstStyle/>
          <a:p>
            <a:r>
              <a:rPr lang="ru-RU" dirty="0"/>
              <a:t>Проверка на наличие особенностей в выборочном (эмпирическом) распределении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82E9E4B7-E03F-4EE1-B2BD-DD21EEEAAB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8610" y="2067849"/>
            <a:ext cx="5877390" cy="4226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23746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FF461134-2581-4C6C-82F2-1034A9C4AC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Корреляционный анализ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FCCF4426-9D9D-47B0-84D0-6482147D2A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8927" y="1285875"/>
            <a:ext cx="6334125" cy="5572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11A37E2-08E2-4B48-B28D-3B2C74AA1676}"/>
              </a:ext>
            </a:extLst>
          </p:cNvPr>
          <p:cNvSpPr txBox="1"/>
          <p:nvPr/>
        </p:nvSpPr>
        <p:spPr>
          <a:xfrm>
            <a:off x="6096000" y="6206511"/>
            <a:ext cx="609904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dirty="0">
                <a:latin typeface="Montserrat" panose="00000500000000000000" pitchFamily="2" charset="-52"/>
              </a:rPr>
              <a:t>Корреляционный анализ выявил корреляцию между определенными факторами</a:t>
            </a:r>
          </a:p>
        </p:txBody>
      </p:sp>
    </p:spTree>
    <p:extLst>
      <p:ext uri="{BB962C8B-B14F-4D97-AF65-F5344CB8AC3E}">
        <p14:creationId xmlns:p14="http://schemas.microsoft.com/office/powerpoint/2010/main" val="9129359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FF461134-2581-4C6C-82F2-1034A9C4AC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Иерархический кластерный анализ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2636A7EE-31B1-4F5B-970C-C44748D42D1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5448" y="1201553"/>
            <a:ext cx="9261084" cy="584775"/>
          </a:xfrm>
        </p:spPr>
        <p:txBody>
          <a:bodyPr/>
          <a:lstStyle/>
          <a:p>
            <a:r>
              <a:rPr lang="ru-RU" dirty="0"/>
              <a:t>Для проведения иерархического кластерного анализа, построил </a:t>
            </a:r>
            <a:r>
              <a:rPr lang="ru-RU" dirty="0" err="1"/>
              <a:t>дендограмму</a:t>
            </a:r>
            <a:r>
              <a:rPr lang="ru-RU" dirty="0"/>
              <a:t>, для определения количества кластеров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64AC0060-2E8F-40D3-8CFA-A22EA1C609B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7212" y="1720150"/>
            <a:ext cx="6037576" cy="5020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6232366"/>
      </p:ext>
    </p:extLst>
  </p:cSld>
  <p:clrMapOvr>
    <a:masterClrMapping/>
  </p:clrMapOvr>
</p:sld>
</file>

<file path=ppt/theme/theme1.xml><?xml version="1.0" encoding="utf-8"?>
<a:theme xmlns:a="http://schemas.openxmlformats.org/drawingml/2006/main" name="Шаблон МИФИ">
  <a:themeElements>
    <a:clrScheme name="Другая 7">
      <a:dk1>
        <a:srgbClr val="171616"/>
      </a:dk1>
      <a:lt1>
        <a:srgbClr val="FFFFFF"/>
      </a:lt1>
      <a:dk2>
        <a:srgbClr val="0055BB"/>
      </a:dk2>
      <a:lt2>
        <a:srgbClr val="E2E2E2"/>
      </a:lt2>
      <a:accent1>
        <a:srgbClr val="0055BB"/>
      </a:accent1>
      <a:accent2>
        <a:srgbClr val="00BBEE"/>
      </a:accent2>
      <a:accent3>
        <a:srgbClr val="FF5000"/>
      </a:accent3>
      <a:accent4>
        <a:srgbClr val="00B050"/>
      </a:accent4>
      <a:accent5>
        <a:srgbClr val="00FFCC"/>
      </a:accent5>
      <a:accent6>
        <a:srgbClr val="FF66CC"/>
      </a:accent6>
      <a:hlink>
        <a:srgbClr val="00BBEE"/>
      </a:hlink>
      <a:folHlink>
        <a:srgbClr val="FFAE89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sz="2800" b="1" dirty="0" smtClean="0">
            <a:solidFill>
              <a:schemeClr val="bg1"/>
            </a:solidFill>
            <a:latin typeface="Montserrat" panose="00000500000000000000" pitchFamily="2" charset="-5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379</TotalTime>
  <Words>723</Words>
  <Application>Microsoft Office PowerPoint</Application>
  <PresentationFormat>Широкоэкранный</PresentationFormat>
  <Paragraphs>137</Paragraphs>
  <Slides>15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19" baseType="lpstr">
      <vt:lpstr>Montserrat</vt:lpstr>
      <vt:lpstr>Arial</vt:lpstr>
      <vt:lpstr>Calibri</vt:lpstr>
      <vt:lpstr>Шаблон МИФИ</vt:lpstr>
      <vt:lpstr>Презентация PowerPoint</vt:lpstr>
      <vt:lpstr>Цели исследования</vt:lpstr>
      <vt:lpstr>Подготовка набора данных</vt:lpstr>
      <vt:lpstr>Подготовка набора данных</vt:lpstr>
      <vt:lpstr>Данные</vt:lpstr>
      <vt:lpstr>Статистический анализ</vt:lpstr>
      <vt:lpstr>Статистический анализ</vt:lpstr>
      <vt:lpstr>Корреляционный анализ</vt:lpstr>
      <vt:lpstr>Иерархический кластерный анализ</vt:lpstr>
      <vt:lpstr>Иерархический кластерный анализ</vt:lpstr>
      <vt:lpstr>Иерархический кластерный анализ</vt:lpstr>
      <vt:lpstr>Кластерный анализ методом К- средних</vt:lpstr>
      <vt:lpstr>Кластерный анализ методом К- средних</vt:lpstr>
      <vt:lpstr>Кластерный анализ методом К- средних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Влад Замахаев</dc:creator>
  <cp:lastModifiedBy>Василий Крассовок</cp:lastModifiedBy>
  <cp:revision>41</cp:revision>
  <dcterms:created xsi:type="dcterms:W3CDTF">2020-05-28T16:18:16Z</dcterms:created>
  <dcterms:modified xsi:type="dcterms:W3CDTF">2024-06-17T15:30:56Z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</Properties>
</file>